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5"/>
    <p:sldMasterId id="2147483663" r:id="rId6"/>
    <p:sldMasterId id="2147483699" r:id="rId7"/>
  </p:sldMasterIdLst>
  <p:notesMasterIdLst>
    <p:notesMasterId r:id="rId90"/>
  </p:notesMasterIdLst>
  <p:handoutMasterIdLst>
    <p:handoutMasterId r:id="rId91"/>
  </p:handoutMasterIdLst>
  <p:sldIdLst>
    <p:sldId id="362" r:id="rId8"/>
    <p:sldId id="264" r:id="rId9"/>
    <p:sldId id="272" r:id="rId10"/>
    <p:sldId id="278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9" r:id="rId20"/>
    <p:sldId id="290" r:id="rId21"/>
    <p:sldId id="291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4" r:id="rId31"/>
    <p:sldId id="361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0" r:id="rId78"/>
    <p:sldId id="351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360" r:id="rId88"/>
    <p:sldId id="273" r:id="rId8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736" userDrawn="1">
          <p15:clr>
            <a:srgbClr val="A4A3A4"/>
          </p15:clr>
        </p15:guide>
        <p15:guide id="2" pos="1477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ey Smolko" initials="AS" lastIdx="1" clrIdx="0">
    <p:extLst>
      <p:ext uri="{19B8F6BF-5375-455C-9EA6-DF929625EA0E}">
        <p15:presenceInfo xmlns:p15="http://schemas.microsoft.com/office/powerpoint/2012/main" userId="S::Andrey_Smolko@epam.com::6485e408-093e-4ee3-a0fe-b2adb92f4fa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C41"/>
    <a:srgbClr val="FEFEFE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042C53E-1934-D379-CE09-527AFDB097DD}" v="147" dt="2019-11-29T07:36:25.6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2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510" y="1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5" d="100"/>
          <a:sy n="65" d="100"/>
        </p:scale>
        <p:origin x="3154" y="53"/>
      </p:cViewPr>
      <p:guideLst>
        <p:guide orient="horz" pos="2736"/>
        <p:guide pos="1477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5" Type="http://schemas.openxmlformats.org/officeDocument/2006/relationships/slideMaster" Target="slideMasters/slideMaster1.xml"/><Relationship Id="rId90" Type="http://schemas.openxmlformats.org/officeDocument/2006/relationships/notesMaster" Target="notesMasters/notesMaster1.xml"/><Relationship Id="rId95" Type="http://schemas.openxmlformats.org/officeDocument/2006/relationships/theme" Target="theme/theme1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handoutMaster" Target="handoutMasters/handoutMaster1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microsoft.com/office/2015/10/relationships/revisionInfo" Target="revisionInfo.xml"/><Relationship Id="rId7" Type="http://schemas.openxmlformats.org/officeDocument/2006/relationships/slideMaster" Target="slideMasters/slideMaster3.xml"/><Relationship Id="rId71" Type="http://schemas.openxmlformats.org/officeDocument/2006/relationships/slide" Target="slides/slide64.xml"/><Relationship Id="rId9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16T03:07:16.949" idx="1">
    <p:pos x="10" y="10"/>
    <p:text>server configuration</p:text>
    <p:extLst>
      <p:ext uri="{C676402C-5697-4E1C-873F-D02D1690AC5C}">
        <p15:threadingInfo xmlns:p15="http://schemas.microsoft.com/office/powerpoint/2012/main" timeZoneBias="-1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14FC-A894-4869-A797-1EC82735D106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3E97-F2BE-44DB-A57D-0C85E2CBF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78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99C05-63F9-4248-8E20-3ACD9DF9DE7F}" type="datetimeFigureOut">
              <a:rPr lang="en-US" smtClean="0"/>
              <a:t>5/15/2022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74FABB-6DBE-47C4-B626-20167906F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86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218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6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57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74FABB-6DBE-47C4-B626-20167906F47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02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284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079500"/>
            <a:ext cx="8429625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854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on Color Canva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9" y="1079500"/>
            <a:ext cx="3986214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403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on Color Canvas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quarter" idx="16" hasCustomPrompt="1"/>
          </p:nvPr>
        </p:nvSpPr>
        <p:spPr>
          <a:xfrm>
            <a:off x="1127175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5" name="Title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735751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4" name="Title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31463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6" name="Title Placeholder 1"/>
          <p:cNvSpPr>
            <a:spLocks noGrp="1"/>
          </p:cNvSpPr>
          <p:nvPr>
            <p:ph type="body" sz="quarter" idx="12" hasCustomPrompt="1"/>
          </p:nvPr>
        </p:nvSpPr>
        <p:spPr>
          <a:xfrm>
            <a:off x="1127175" y="799672"/>
            <a:ext cx="2304288" cy="438912"/>
          </a:xfr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/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14"/>
          <p:cNvSpPr>
            <a:spLocks noGrp="1"/>
          </p:cNvSpPr>
          <p:nvPr>
            <p:ph sz="quarter" idx="17" hasCustomPrompt="1"/>
          </p:nvPr>
        </p:nvSpPr>
        <p:spPr>
          <a:xfrm>
            <a:off x="5735751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  <p:sp>
        <p:nvSpPr>
          <p:cNvPr id="17" name="Content Placeholder 14"/>
          <p:cNvSpPr>
            <a:spLocks noGrp="1"/>
          </p:cNvSpPr>
          <p:nvPr>
            <p:ph sz="quarter" idx="18" hasCustomPrompt="1"/>
          </p:nvPr>
        </p:nvSpPr>
        <p:spPr>
          <a:xfrm>
            <a:off x="3431463" y="1238584"/>
            <a:ext cx="2304288" cy="2903538"/>
          </a:xfrm>
          <a:ln>
            <a:solidFill>
              <a:schemeClr val="bg1"/>
            </a:solidFill>
          </a:ln>
        </p:spPr>
        <p:txBody>
          <a:bodyPr vert="horz" lIns="182880" tIns="274320" rIns="182880" bIns="274320" rtlCol="0">
            <a:normAutofit/>
          </a:bodyPr>
          <a:lstStyle>
            <a:lvl1pPr>
              <a:defRPr lang="en-US" sz="1000" dirty="0" smtClean="0">
                <a:solidFill>
                  <a:schemeClr val="bg1"/>
                </a:solidFill>
              </a:defRPr>
            </a:lvl1pPr>
            <a:lvl2pPr>
              <a:defRPr lang="en-US" sz="1000" dirty="0" smtClean="0">
                <a:solidFill>
                  <a:schemeClr val="bg1"/>
                </a:solidFill>
              </a:defRPr>
            </a:lvl2pPr>
            <a:lvl3pPr>
              <a:defRPr lang="en-US" sz="1000" dirty="0" smtClean="0">
                <a:solidFill>
                  <a:schemeClr val="bg1"/>
                </a:solidFill>
              </a:defRPr>
            </a:lvl3pPr>
            <a:lvl4pPr>
              <a:defRPr lang="en-US" sz="1000" dirty="0" smtClean="0">
                <a:solidFill>
                  <a:schemeClr val="bg1"/>
                </a:solidFill>
              </a:defRPr>
            </a:lvl4pPr>
            <a:lvl5pPr>
              <a:defRPr lang="en-US" sz="1000" dirty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</a:p>
          <a:p>
            <a:pPr lvl="0"/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77371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- EPAM 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780953" y="2098360"/>
            <a:ext cx="5582093" cy="5873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algn="ctr">
              <a:lnSpc>
                <a:spcPts val="2400"/>
              </a:lnSpc>
            </a:pP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Please add call out or quote here</a:t>
            </a:r>
            <a:br>
              <a:rPr lang="en-US" sz="1600" baseline="0" dirty="0">
                <a:solidFill>
                  <a:schemeClr val="bg1"/>
                </a:solidFill>
                <a:latin typeface="+mj-lt"/>
              </a:rPr>
            </a:b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consectetur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adipiscing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elit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Sed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nec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gravida,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dapibus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turpis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porttitor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tincidunt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nibh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Orci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varius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natoque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penatibus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et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magnis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dis parturient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montes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nascetur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ridiculus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mus.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eget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enim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mauris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Vivamus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sit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amet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congue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nunc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posuere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rutrum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Pellentesque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quis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justo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Phasellus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bibendum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vehicula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sem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id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ornare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. Nam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commodo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ac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purus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porta.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Proin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condimentum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lectus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leo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, in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lacinia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diam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600" baseline="0" dirty="0" err="1">
                <a:solidFill>
                  <a:schemeClr val="bg1"/>
                </a:solidFill>
                <a:latin typeface="+mj-lt"/>
              </a:rPr>
              <a:t>placerat</a:t>
            </a:r>
            <a:r>
              <a:rPr lang="en-US" sz="1600" baseline="0" dirty="0">
                <a:solidFill>
                  <a:schemeClr val="bg1"/>
                </a:solidFill>
                <a:latin typeface="+mj-lt"/>
              </a:rPr>
              <a:t> convallis. </a:t>
            </a:r>
            <a:endParaRPr lang="en-US" sz="1600" b="1" spc="200" baseline="0" dirty="0">
              <a:solidFill>
                <a:schemeClr val="bg1"/>
              </a:solidFill>
              <a:latin typeface="+mj-lt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>
            <a:off x="1" y="-122440"/>
            <a:ext cx="1548202" cy="11874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alphaModFix amt="1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3049" r="42496"/>
          <a:stretch/>
        </p:blipFill>
        <p:spPr>
          <a:xfrm rot="10800000">
            <a:off x="7595798" y="3681859"/>
            <a:ext cx="1548202" cy="1187447"/>
          </a:xfrm>
          <a:prstGeom prst="rect">
            <a:avLst/>
          </a:prstGeom>
        </p:spPr>
      </p:pic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0667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2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431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3040C60-A39E-8442-A520-BA092303AC98}"/>
              </a:ext>
            </a:extLst>
          </p:cNvPr>
          <p:cNvCxnSpPr/>
          <p:nvPr userDrawn="1"/>
        </p:nvCxnSpPr>
        <p:spPr>
          <a:xfrm flipV="1">
            <a:off x="5986464" y="703218"/>
            <a:ext cx="0" cy="4123421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21FF28FE-B84E-5D44-B6A6-4B55087B12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711726"/>
            <a:ext cx="5986464" cy="408999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hape 920">
            <a:extLst>
              <a:ext uri="{FF2B5EF4-FFF2-40B4-BE49-F238E27FC236}">
                <a16:creationId xmlns:a16="http://schemas.microsoft.com/office/drawing/2014/main" id="{D1A5E50C-7A92-6F49-870C-2507B203D755}"/>
              </a:ext>
            </a:extLst>
          </p:cNvPr>
          <p:cNvSpPr/>
          <p:nvPr userDrawn="1"/>
        </p:nvSpPr>
        <p:spPr>
          <a:xfrm>
            <a:off x="5986464" y="711726"/>
            <a:ext cx="3157536" cy="518593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28575" rIns="0" bIns="28575" anchor="ctr">
            <a:noAutofit/>
          </a:bodyPr>
          <a:lstStyle/>
          <a:p>
            <a:pPr marR="23813" indent="23813" algn="ctr" defTabSz="309567">
              <a:lnSpc>
                <a:spcPct val="90000"/>
              </a:lnSpc>
              <a:defRPr sz="2800" cap="all">
                <a:solidFill>
                  <a:srgbClr val="FFFFFF"/>
                </a:solidFill>
                <a:latin typeface="Oswald DemiBold"/>
                <a:ea typeface="Oswald DemiBold"/>
                <a:cs typeface="Oswald DemiBold"/>
                <a:sym typeface="Oswald DemiBold"/>
              </a:defRPr>
            </a:pPr>
            <a:endParaRPr sz="1200" b="1" kern="0" cap="all" spc="100" dirty="0">
              <a:solidFill>
                <a:srgbClr val="FFFFFF"/>
              </a:solidFill>
              <a:latin typeface="Calibri" charset="0"/>
              <a:ea typeface="Calibri" charset="0"/>
              <a:cs typeface="Calibri" charset="0"/>
              <a:sym typeface="Oswald DemiBold"/>
            </a:endParaRP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D86B7237-6AD3-844E-9A6E-C3E0C1013AD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6462" y="769496"/>
            <a:ext cx="3157537" cy="438912"/>
          </a:xfrm>
          <a:noFill/>
          <a:ln>
            <a:noFill/>
          </a:ln>
        </p:spPr>
        <p:txBody>
          <a:bodyPr wrap="none" lIns="91440" tIns="0" rIns="91440" bIns="0" anchor="ctr">
            <a:noAutofit/>
          </a:bodyPr>
          <a:lstStyle>
            <a:lvl1pPr marL="0" indent="0" algn="ctr">
              <a:buNone/>
              <a:defRPr sz="1200" b="1" i="0" cap="all" spc="200" baseline="0">
                <a:solidFill>
                  <a:schemeClr val="bg1"/>
                </a:solidFill>
              </a:defRPr>
            </a:lvl1pPr>
            <a:lvl2pPr marL="457200" indent="0">
              <a:buNone/>
              <a:defRPr b="1" i="0" cap="all" spc="200" baseline="0"/>
            </a:lvl2pPr>
            <a:lvl3pPr marL="914400" indent="0">
              <a:buNone/>
              <a:defRPr b="1" i="0" cap="all" spc="200" baseline="0"/>
            </a:lvl3pPr>
            <a:lvl4pPr marL="1371600" indent="0">
              <a:buNone/>
              <a:defRPr b="1" i="0" cap="all" spc="200" baseline="0"/>
            </a:lvl4pPr>
            <a:lvl5pPr marL="1828800" indent="0">
              <a:buFont typeface="Arial" panose="020B0604020202020204" pitchFamily="34" charset="0"/>
              <a:buNone/>
              <a:defRPr b="1" i="0" cap="all" spc="200" baseline="0"/>
            </a:lvl5pPr>
          </a:lstStyle>
          <a:p>
            <a:pPr lvl="0"/>
            <a:r>
              <a:rPr lang="en-US" dirty="0"/>
              <a:t>ADD TITILE HERE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94328E10-B013-0A4C-A50C-6D1D6CFD70B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93213" y="1772289"/>
            <a:ext cx="2656378" cy="305435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ts val="148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ABD56F5B-8455-0345-910E-53CDD8476F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93213" y="1429389"/>
            <a:ext cx="2656378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</p:spTree>
    <p:extLst>
      <p:ext uri="{BB962C8B-B14F-4D97-AF65-F5344CB8AC3E}">
        <p14:creationId xmlns:p14="http://schemas.microsoft.com/office/powerpoint/2010/main" val="15118937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27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EPAM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>
                <a:latin typeface="+mn-lt"/>
              </a:defRPr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8608758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Bright Blu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30461953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Lime Gre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1625251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2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 hasCustomPrompt="1"/>
          </p:nvPr>
        </p:nvSpPr>
        <p:spPr>
          <a:xfrm>
            <a:off x="4800600" y="1079500"/>
            <a:ext cx="3986213" cy="33972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0774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- Coral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80954" y="1803228"/>
            <a:ext cx="5582093" cy="1220182"/>
          </a:xfrm>
          <a:ln w="6350">
            <a:solidFill>
              <a:schemeClr val="bg1"/>
            </a:solidFill>
          </a:ln>
        </p:spPr>
        <p:txBody>
          <a:bodyPr/>
          <a:lstStyle>
            <a:lvl1pPr algn="ctr">
              <a:lnSpc>
                <a:spcPct val="100000"/>
              </a:lnSpc>
              <a:spcBef>
                <a:spcPts val="380"/>
              </a:spcBef>
              <a:spcAft>
                <a:spcPts val="300"/>
              </a:spcAft>
              <a:defRPr sz="1600" b="1" spc="200" baseline="0"/>
            </a:lvl1pPr>
          </a:lstStyle>
          <a:p>
            <a:r>
              <a:rPr lang="en-US" dirty="0"/>
              <a:t>Please add BREAKER SLIDE TITLE HERE</a:t>
            </a:r>
            <a:br>
              <a:rPr lang="en-US" dirty="0"/>
            </a:br>
            <a:r>
              <a:rPr lang="en-US" dirty="0"/>
              <a:t>Please add SECOND LINE OF TITLE HERE</a:t>
            </a:r>
          </a:p>
        </p:txBody>
      </p:sp>
    </p:spTree>
    <p:extLst>
      <p:ext uri="{BB962C8B-B14F-4D97-AF65-F5344CB8AC3E}">
        <p14:creationId xmlns:p14="http://schemas.microsoft.com/office/powerpoint/2010/main" val="2165456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1466" y="1412416"/>
            <a:ext cx="4315968" cy="14219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React Components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tIns="0" anchor="ctr" anchorCtr="0"/>
          <a:lstStyle>
            <a:lvl1pPr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March 2019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31466" y="3049747"/>
            <a:ext cx="4315968" cy="313932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  <a:latin typeface="+mn-lt"/>
              </a:defRPr>
            </a:lvl4pPr>
            <a:lvl5pPr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by Pavel Yukhnovich </a:t>
            </a:r>
          </a:p>
        </p:txBody>
      </p:sp>
      <p:pic>
        <p:nvPicPr>
          <p:cNvPr id="5" name="Picture Placeholder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33937" y="0"/>
            <a:ext cx="3810000" cy="5143500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5333937" y="0"/>
            <a:ext cx="3810000" cy="5143500"/>
          </a:xfrm>
          <a:prstGeom prst="rect">
            <a:avLst/>
          </a:prstGeom>
          <a:solidFill>
            <a:srgbClr val="464547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4" tIns="45717" rIns="91434" bIns="45717" rtlCol="0" anchor="ctr"/>
          <a:lstStyle/>
          <a:p>
            <a:pPr algn="ctr"/>
            <a:endParaRPr lang="en-US" sz="135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/>
          <a:stretch/>
        </p:blipFill>
        <p:spPr>
          <a:xfrm rot="5400000">
            <a:off x="2767227" y="2306574"/>
            <a:ext cx="5143500" cy="5303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 flipV="1">
            <a:off x="627880" y="511281"/>
            <a:ext cx="891284" cy="31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953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8" y="1422400"/>
            <a:ext cx="8429625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marL="171450" marR="0" lvl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tabLst/>
              <a:defRPr/>
            </a:pPr>
            <a:r>
              <a:rPr lang="en-US" sz="1100" dirty="0">
                <a:latin typeface="+mj-lt"/>
              </a:rPr>
              <a:t>In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consectetur</a:t>
            </a:r>
            <a:r>
              <a:rPr lang="en-US" sz="1100" dirty="0">
                <a:latin typeface="+mj-lt"/>
              </a:rPr>
              <a:t>. In dolor ipsum, gravida et </a:t>
            </a:r>
            <a:r>
              <a:rPr lang="en-US" sz="1100" dirty="0" err="1">
                <a:latin typeface="+mj-lt"/>
              </a:rPr>
              <a:t>sagittis</a:t>
            </a:r>
            <a:r>
              <a:rPr lang="en-US" sz="1100" dirty="0">
                <a:latin typeface="+mj-lt"/>
              </a:rPr>
              <a:t> id, </a:t>
            </a:r>
            <a:r>
              <a:rPr lang="en-US" sz="1100" dirty="0" err="1">
                <a:latin typeface="+mj-lt"/>
              </a:rPr>
              <a:t>sollicitudin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nisl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tempus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. Nam in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metus</a:t>
            </a:r>
            <a:r>
              <a:rPr lang="en-US" sz="1100" dirty="0">
                <a:latin typeface="+mj-lt"/>
              </a:rPr>
              <a:t>, ac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purus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Praesent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consequat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lectus</a:t>
            </a:r>
            <a:r>
              <a:rPr lang="en-US" sz="1100" dirty="0">
                <a:latin typeface="+mj-lt"/>
              </a:rPr>
              <a:t> sit </a:t>
            </a:r>
            <a:r>
              <a:rPr lang="en-US" sz="1100" dirty="0" err="1">
                <a:latin typeface="+mj-lt"/>
              </a:rPr>
              <a:t>amet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pharetra,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venenatis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lacinia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erat</a:t>
            </a:r>
            <a:r>
              <a:rPr lang="en-US" sz="1100" dirty="0">
                <a:latin typeface="+mj-lt"/>
              </a:rPr>
              <a:t> libero.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lorem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commodo</a:t>
            </a:r>
            <a:r>
              <a:rPr lang="en-US" sz="1100" dirty="0">
                <a:latin typeface="+mj-lt"/>
              </a:rPr>
              <a:t> vitae ex at, pharetra convallis </a:t>
            </a:r>
            <a:r>
              <a:rPr lang="en-US" sz="1100" dirty="0" err="1">
                <a:latin typeface="+mj-lt"/>
              </a:rPr>
              <a:t>nunc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vehicula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mauris</a:t>
            </a:r>
            <a:r>
              <a:rPr lang="en-US" sz="1100" dirty="0">
                <a:latin typeface="+mj-lt"/>
              </a:rPr>
              <a:t> ligula. </a:t>
            </a:r>
            <a:r>
              <a:rPr lang="en-US" sz="1100" dirty="0" err="1">
                <a:latin typeface="+mj-lt"/>
              </a:rPr>
              <a:t>Suspendisse</a:t>
            </a:r>
            <a:r>
              <a:rPr lang="en-US" sz="1100" dirty="0">
                <a:latin typeface="+mj-lt"/>
              </a:rPr>
              <a:t> in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congue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odio</a:t>
            </a:r>
            <a:r>
              <a:rPr lang="en-US" sz="1100" dirty="0">
                <a:latin typeface="+mj-lt"/>
              </a:rPr>
              <a:t> pharetra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. Nam </a:t>
            </a:r>
            <a:r>
              <a:rPr lang="en-US" sz="1100" dirty="0" err="1">
                <a:latin typeface="+mj-lt"/>
              </a:rPr>
              <a:t>vel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auctor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justo</a:t>
            </a:r>
            <a:r>
              <a:rPr lang="en-US" sz="1100" dirty="0">
                <a:latin typeface="+mj-lt"/>
              </a:rPr>
              <a:t>, vitae </a:t>
            </a:r>
            <a:r>
              <a:rPr lang="en-US" sz="1100" dirty="0" err="1">
                <a:latin typeface="+mj-lt"/>
              </a:rPr>
              <a:t>hendrerit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orci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Duis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sapien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bibendum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tellus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pellentesque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massa</a:t>
            </a:r>
            <a:r>
              <a:rPr lang="en-US" sz="1100" dirty="0">
                <a:latin typeface="+mj-lt"/>
              </a:rPr>
              <a:t>. </a:t>
            </a:r>
            <a:r>
              <a:rPr lang="en-US" sz="1100" dirty="0" err="1">
                <a:latin typeface="+mj-lt"/>
              </a:rPr>
              <a:t>Nulla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feugiat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turpis</a:t>
            </a:r>
            <a:r>
              <a:rPr lang="en-US" sz="1100" dirty="0">
                <a:latin typeface="+mj-lt"/>
              </a:rPr>
              <a:t> et </a:t>
            </a:r>
            <a:r>
              <a:rPr lang="en-US" sz="1100" dirty="0" err="1">
                <a:latin typeface="+mj-lt"/>
              </a:rPr>
              <a:t>posuere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viverra</a:t>
            </a:r>
            <a:r>
              <a:rPr lang="en-US" sz="1100" dirty="0">
                <a:latin typeface="+mj-lt"/>
              </a:rPr>
              <a:t>, ipsum </a:t>
            </a:r>
            <a:r>
              <a:rPr lang="en-US" sz="1100" dirty="0" err="1">
                <a:latin typeface="+mj-lt"/>
              </a:rPr>
              <a:t>sem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tincidunt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est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finibus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tempor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ante semper diam. </a:t>
            </a:r>
            <a:r>
              <a:rPr lang="en-US" sz="1100" dirty="0" err="1">
                <a:latin typeface="+mj-lt"/>
              </a:rPr>
              <a:t>Nullam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quis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neque</a:t>
            </a:r>
            <a:r>
              <a:rPr lang="en-US" sz="1100" dirty="0">
                <a:latin typeface="+mj-lt"/>
              </a:rPr>
              <a:t>, </a:t>
            </a:r>
            <a:r>
              <a:rPr lang="en-US" sz="1100" dirty="0" err="1">
                <a:latin typeface="+mj-lt"/>
              </a:rPr>
              <a:t>nec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sem. </a:t>
            </a:r>
            <a:r>
              <a:rPr lang="en-US" sz="1100" dirty="0" err="1">
                <a:latin typeface="+mj-lt"/>
              </a:rPr>
              <a:t>Morbi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egestas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iaculis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. In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tortor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elit</a:t>
            </a:r>
            <a:r>
              <a:rPr lang="en-US" sz="1100" dirty="0">
                <a:latin typeface="+mj-lt"/>
              </a:rPr>
              <a:t>, non </a:t>
            </a:r>
            <a:r>
              <a:rPr lang="en-US" sz="1100" dirty="0" err="1">
                <a:latin typeface="+mj-lt"/>
              </a:rPr>
              <a:t>euismod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eros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accumsan</a:t>
            </a:r>
            <a:r>
              <a:rPr lang="en-US" sz="1100" dirty="0">
                <a:latin typeface="+mj-lt"/>
              </a:rPr>
              <a:t> ac. </a:t>
            </a:r>
            <a:r>
              <a:rPr lang="en-US" sz="1100" dirty="0" err="1">
                <a:latin typeface="+mj-lt"/>
              </a:rPr>
              <a:t>Sed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ultrices</a:t>
            </a:r>
            <a:r>
              <a:rPr lang="en-US" sz="1100" dirty="0">
                <a:latin typeface="+mj-lt"/>
              </a:rPr>
              <a:t> mi lorem, </a:t>
            </a:r>
            <a:r>
              <a:rPr lang="en-US" sz="1100" dirty="0" err="1">
                <a:latin typeface="+mj-lt"/>
              </a:rPr>
              <a:t>ut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dignissim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nibh</a:t>
            </a:r>
            <a:r>
              <a:rPr lang="en-US" sz="1100" dirty="0">
                <a:latin typeface="+mj-lt"/>
              </a:rPr>
              <a:t> </a:t>
            </a:r>
            <a:r>
              <a:rPr lang="en-US" sz="1100" dirty="0" err="1">
                <a:latin typeface="+mj-lt"/>
              </a:rPr>
              <a:t>facilisis</a:t>
            </a:r>
            <a:r>
              <a:rPr lang="en-US" sz="1100" dirty="0">
                <a:latin typeface="+mj-lt"/>
              </a:rPr>
              <a:t> vel.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8" y="1079500"/>
            <a:ext cx="8429625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4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3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1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800599" y="1422400"/>
            <a:ext cx="3993357" cy="3054350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800597" y="1079500"/>
            <a:ext cx="3993359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OTHER Highlight goes here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294409" y="716437"/>
            <a:ext cx="8555182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4111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079500"/>
            <a:ext cx="3986211" cy="33972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13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Highligh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357189" y="1422400"/>
            <a:ext cx="3986212" cy="3054350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9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176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5334000" y="0"/>
            <a:ext cx="3810000" cy="481965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 dirty="0"/>
              <a:t>Please add picture here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294409" y="716437"/>
            <a:ext cx="4222029" cy="0"/>
          </a:xfrm>
          <a:prstGeom prst="line">
            <a:avLst/>
          </a:prstGeo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57188" y="1092491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 hasCustomPrompt="1"/>
          </p:nvPr>
        </p:nvSpPr>
        <p:spPr>
          <a:xfrm>
            <a:off x="710972" y="1092491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one title here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357188" y="4120134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357188" y="1698020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357188" y="2303549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357188" y="2909078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357188" y="3514607"/>
            <a:ext cx="356616" cy="356616"/>
          </a:xfrm>
          <a:ln w="19050" cmpd="sng">
            <a:solidFill>
              <a:schemeClr val="bg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Font typeface="Arial" panose="020B0604020202020204" pitchFamily="34" charset="0"/>
              <a:buNone/>
              <a:defRPr>
                <a:latin typeface="+mj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6" name="Text Placeholder 19"/>
          <p:cNvSpPr>
            <a:spLocks noGrp="1"/>
          </p:cNvSpPr>
          <p:nvPr>
            <p:ph type="body" sz="quarter" idx="19" hasCustomPrompt="1"/>
          </p:nvPr>
        </p:nvSpPr>
        <p:spPr>
          <a:xfrm>
            <a:off x="710972" y="1697608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TWO title here</a:t>
            </a:r>
          </a:p>
        </p:txBody>
      </p:sp>
      <p:sp>
        <p:nvSpPr>
          <p:cNvPr id="27" name="Text Placeholder 19"/>
          <p:cNvSpPr>
            <a:spLocks noGrp="1"/>
          </p:cNvSpPr>
          <p:nvPr>
            <p:ph type="body" sz="quarter" idx="20" hasCustomPrompt="1"/>
          </p:nvPr>
        </p:nvSpPr>
        <p:spPr>
          <a:xfrm>
            <a:off x="710972" y="2302725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Please put section THREE title here</a:t>
            </a:r>
          </a:p>
        </p:txBody>
      </p:sp>
      <p:sp>
        <p:nvSpPr>
          <p:cNvPr id="28" name="Text Placeholder 19"/>
          <p:cNvSpPr>
            <a:spLocks noGrp="1"/>
          </p:cNvSpPr>
          <p:nvPr>
            <p:ph type="body" sz="quarter" idx="21" hasCustomPrompt="1"/>
          </p:nvPr>
        </p:nvSpPr>
        <p:spPr>
          <a:xfrm>
            <a:off x="710972" y="2907842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…</a:t>
            </a:r>
          </a:p>
        </p:txBody>
      </p:sp>
      <p:sp>
        <p:nvSpPr>
          <p:cNvPr id="29" name="Text Placeholder 19"/>
          <p:cNvSpPr>
            <a:spLocks noGrp="1"/>
          </p:cNvSpPr>
          <p:nvPr>
            <p:ph type="body" sz="quarter" idx="22" hasCustomPrompt="1"/>
          </p:nvPr>
        </p:nvSpPr>
        <p:spPr>
          <a:xfrm>
            <a:off x="710972" y="3512959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And delete</a:t>
            </a:r>
          </a:p>
        </p:txBody>
      </p:sp>
      <p:sp>
        <p:nvSpPr>
          <p:cNvPr id="30" name="Text Placeholder 19"/>
          <p:cNvSpPr>
            <a:spLocks noGrp="1"/>
          </p:cNvSpPr>
          <p:nvPr>
            <p:ph type="body" sz="quarter" idx="23" hasCustomPrompt="1"/>
          </p:nvPr>
        </p:nvSpPr>
        <p:spPr>
          <a:xfrm>
            <a:off x="710972" y="4118077"/>
            <a:ext cx="3632428" cy="356616"/>
          </a:xfrm>
          <a:ln w="19050">
            <a:solidFill>
              <a:srgbClr val="F5F5F5"/>
            </a:solidFill>
          </a:ln>
        </p:spPr>
        <p:txBody>
          <a:bodyPr lIns="108000" anchor="ctr"/>
          <a:lstStyle>
            <a:lvl1pPr marL="0" indent="0">
              <a:buNone/>
              <a:defRPr b="1" i="0" cap="all" spc="200" baseline="0">
                <a:latin typeface="+mn-lt"/>
              </a:defRPr>
            </a:lvl1pPr>
            <a:lvl5pPr marL="2114550" indent="-28575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The extras</a:t>
            </a:r>
          </a:p>
        </p:txBody>
      </p:sp>
      <p:sp>
        <p:nvSpPr>
          <p:cNvPr id="33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829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 hasCustomPrompt="1"/>
          </p:nvPr>
        </p:nvSpPr>
        <p:spPr>
          <a:xfrm>
            <a:off x="673894" y="1780394"/>
            <a:ext cx="3986211" cy="2696355"/>
          </a:xfrm>
        </p:spPr>
        <p:txBody>
          <a:bodyPr/>
          <a:lstStyle>
            <a:lvl1pPr marL="171450" marR="0" indent="-171450" algn="l" defTabSz="914400" rtl="0" eaLnBrk="1" fontAlgn="auto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ClrTx/>
              <a:buSzTx/>
              <a:buFont typeface="Arial" panose="020B0604020202020204" pitchFamily="34" charset="0"/>
              <a:buChar char="•"/>
              <a:tabLst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73893" y="1079500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Highlight goes here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73893" y="1437495"/>
            <a:ext cx="398621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5333999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6228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6406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</p:spTree>
    <p:extLst>
      <p:ext uri="{BB962C8B-B14F-4D97-AF65-F5344CB8AC3E}">
        <p14:creationId xmlns:p14="http://schemas.microsoft.com/office/powerpoint/2010/main" val="2158670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4480321" y="1780394"/>
            <a:ext cx="3993357" cy="2696355"/>
          </a:xfrm>
        </p:spPr>
        <p:txBody>
          <a:bodyPr/>
          <a:lstStyle>
            <a:lvl1pPr marL="171450" indent="-171450">
              <a:buFont typeface="Arial" panose="020B0604020202020204" pitchFamily="34" charset="0"/>
              <a:buChar char="•"/>
              <a:defRPr>
                <a:latin typeface="+mj-lt"/>
              </a:defRPr>
            </a:lvl1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80321" y="1079500"/>
            <a:ext cx="3986213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1200" b="1" i="0" cap="all" spc="2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Please put name here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-1" y="0"/>
            <a:ext cx="3810001" cy="48266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 userDrawn="1"/>
        </p:nvSpPr>
        <p:spPr>
          <a:xfrm>
            <a:off x="894906" y="1403226"/>
            <a:ext cx="2020186" cy="2020186"/>
          </a:xfrm>
          <a:prstGeom prst="ellipse">
            <a:avLst/>
          </a:prstGeom>
          <a:noFill/>
          <a:ln w="1905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72895" y="1581215"/>
            <a:ext cx="1664208" cy="1664208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PLEASE INSERT PHOTO HERE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480321" y="1437495"/>
            <a:ext cx="3993542" cy="342900"/>
          </a:xfrm>
        </p:spPr>
        <p:txBody>
          <a:bodyPr wrap="none" bIns="0">
            <a:noAutofit/>
          </a:bodyPr>
          <a:lstStyle>
            <a:lvl1pPr marL="0" indent="0">
              <a:spcBef>
                <a:spcPts val="288"/>
              </a:spcBef>
              <a:buNone/>
              <a:defRPr sz="900" b="1" i="1" cap="none" spc="1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Please put title here</a:t>
            </a:r>
          </a:p>
        </p:txBody>
      </p:sp>
      <p:sp>
        <p:nvSpPr>
          <p:cNvPr id="1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4824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400" userDrawn="1">
          <p15:clr>
            <a:srgbClr val="FBAE40"/>
          </p15:clr>
        </p15:guide>
        <p15:guide id="2" orient="horz" pos="15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.e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4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,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eget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, lacus lorem </a:t>
            </a:r>
            <a:r>
              <a:rPr lang="en-US" dirty="0" err="1"/>
              <a:t>placerat</a:t>
            </a:r>
            <a:r>
              <a:rPr lang="en-US" dirty="0"/>
              <a:t> libero,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vulputate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et </a:t>
            </a:r>
            <a:r>
              <a:rPr lang="en-US" dirty="0" err="1"/>
              <a:t>turpis</a:t>
            </a:r>
            <a:r>
              <a:rPr lang="en-US" dirty="0"/>
              <a:t>. </a:t>
            </a:r>
            <a:r>
              <a:rPr lang="en-US" dirty="0" err="1"/>
              <a:t>Suspendisse</a:t>
            </a:r>
            <a:r>
              <a:rPr lang="en-US" dirty="0"/>
              <a:t> </a:t>
            </a:r>
            <a:r>
              <a:rPr lang="en-US" dirty="0" err="1"/>
              <a:t>eleifend</a:t>
            </a:r>
            <a:r>
              <a:rPr lang="en-US" dirty="0"/>
              <a:t> </a:t>
            </a:r>
            <a:r>
              <a:rPr lang="en-US" dirty="0" err="1"/>
              <a:t>ornare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. Nunc lacus </a:t>
            </a:r>
            <a:r>
              <a:rPr lang="en-US" dirty="0" err="1"/>
              <a:t>mauris</a:t>
            </a:r>
            <a:r>
              <a:rPr lang="en-US" dirty="0"/>
              <a:t>, </a:t>
            </a:r>
            <a:r>
              <a:rPr lang="en-US" dirty="0" err="1"/>
              <a:t>sagittis</a:t>
            </a:r>
            <a:r>
              <a:rPr lang="en-US" dirty="0"/>
              <a:t> in </a:t>
            </a:r>
            <a:r>
              <a:rPr lang="en-US" dirty="0" err="1"/>
              <a:t>tortor</a:t>
            </a:r>
            <a:r>
              <a:rPr lang="en-US" dirty="0"/>
              <a:t> a, </a:t>
            </a:r>
            <a:r>
              <a:rPr lang="en-US" dirty="0" err="1"/>
              <a:t>scelerisque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Nullam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urna</a:t>
            </a:r>
            <a:r>
              <a:rPr lang="en-US" dirty="0"/>
              <a:t>. </a:t>
            </a:r>
            <a:r>
              <a:rPr lang="en-US" dirty="0" err="1"/>
              <a:t>Aenean</a:t>
            </a:r>
            <a:r>
              <a:rPr lang="en-US" dirty="0"/>
              <a:t> </a:t>
            </a:r>
            <a:r>
              <a:rPr lang="en-US" dirty="0" err="1"/>
              <a:t>auctor</a:t>
            </a:r>
            <a:r>
              <a:rPr lang="en-US" dirty="0"/>
              <a:t> ligula </a:t>
            </a:r>
            <a:r>
              <a:rPr lang="en-US" dirty="0" err="1"/>
              <a:t>feugiat</a:t>
            </a:r>
            <a:r>
              <a:rPr lang="en-US" dirty="0"/>
              <a:t>,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non, </a:t>
            </a:r>
            <a:r>
              <a:rPr lang="en-US" dirty="0" err="1"/>
              <a:t>viverra</a:t>
            </a:r>
            <a:r>
              <a:rPr lang="en-US" dirty="0"/>
              <a:t> </a:t>
            </a:r>
            <a:r>
              <a:rPr lang="en-US" dirty="0" err="1"/>
              <a:t>eros</a:t>
            </a:r>
            <a:r>
              <a:rPr lang="en-US" dirty="0"/>
              <a:t>.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hendrerit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</a:t>
            </a:r>
            <a:r>
              <a:rPr lang="en-US" dirty="0" err="1"/>
              <a:t>nunc</a:t>
            </a:r>
            <a:r>
              <a:rPr lang="en-US" dirty="0"/>
              <a:t> vitae </a:t>
            </a:r>
            <a:r>
              <a:rPr lang="en-US" dirty="0" err="1"/>
              <a:t>commodo</a:t>
            </a:r>
            <a:r>
              <a:rPr lang="en-US" dirty="0"/>
              <a:t>. </a:t>
            </a:r>
            <a:r>
              <a:rPr lang="en-US" dirty="0" err="1"/>
              <a:t>Vestibulum</a:t>
            </a:r>
            <a:r>
              <a:rPr lang="en-US" dirty="0"/>
              <a:t> </a:t>
            </a:r>
            <a:r>
              <a:rPr lang="en-US" dirty="0" err="1"/>
              <a:t>pulvinar</a:t>
            </a:r>
            <a:r>
              <a:rPr lang="en-US" dirty="0"/>
              <a:t> nisi at </a:t>
            </a:r>
            <a:r>
              <a:rPr lang="en-US" dirty="0" err="1"/>
              <a:t>sollicitudin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 </a:t>
            </a:r>
            <a:r>
              <a:rPr lang="en-US" dirty="0" err="1"/>
              <a:t>Aliquam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leo</a:t>
            </a:r>
            <a:r>
              <a:rPr lang="en-US" dirty="0"/>
              <a:t> semper, </a:t>
            </a:r>
            <a:r>
              <a:rPr lang="en-US" dirty="0" err="1"/>
              <a:t>tincidunt</a:t>
            </a:r>
            <a:r>
              <a:rPr lang="en-US" dirty="0"/>
              <a:t> dolor a,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Nulla</a:t>
            </a:r>
            <a:r>
              <a:rPr lang="en-US" dirty="0"/>
              <a:t> ipsum dolor, </a:t>
            </a:r>
            <a:r>
              <a:rPr lang="en-US" dirty="0" err="1"/>
              <a:t>condimentum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at nisi et, </a:t>
            </a:r>
            <a:r>
              <a:rPr lang="en-US" dirty="0" err="1"/>
              <a:t>varius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lectus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fermentum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Second</a:t>
            </a:r>
          </a:p>
          <a:p>
            <a:pPr lvl="2"/>
            <a:r>
              <a:rPr lang="en-US" dirty="0"/>
              <a:t>third</a:t>
            </a:r>
          </a:p>
          <a:p>
            <a:pPr lvl="3"/>
            <a:r>
              <a:rPr lang="en-US" dirty="0"/>
              <a:t>fourth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4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1" y="4826639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3" r:id="rId2"/>
    <p:sldLayoutId id="2147483681" r:id="rId3"/>
    <p:sldLayoutId id="2147483682" r:id="rId4"/>
    <p:sldLayoutId id="2147483685" r:id="rId5"/>
    <p:sldLayoutId id="2147483686" r:id="rId6"/>
    <p:sldLayoutId id="2147483687" r:id="rId7"/>
    <p:sldLayoutId id="2147483692" r:id="rId8"/>
    <p:sldLayoutId id="2147483688" r:id="rId9"/>
    <p:sldLayoutId id="2147483689" r:id="rId10"/>
    <p:sldLayoutId id="2147483684" r:id="rId11"/>
    <p:sldLayoutId id="2147483695" r:id="rId12"/>
    <p:sldLayoutId id="2147483694" r:id="rId13"/>
    <p:sldLayoutId id="2147483690" r:id="rId14"/>
    <p:sldLayoutId id="2147483697" r:id="rId15"/>
    <p:sldLayoutId id="2147483691" r:id="rId16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0954" y="1803228"/>
            <a:ext cx="5582093" cy="122018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endParaRPr lang="en-US" sz="4400" b="1" spc="2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826639"/>
            <a:ext cx="9144000" cy="316862"/>
          </a:xfrm>
          <a:prstGeom prst="rect">
            <a:avLst/>
          </a:prstGeom>
          <a:solidFill>
            <a:schemeClr val="accent1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332217A-8F11-8743-849F-F8E866BEB919}"/>
              </a:ext>
            </a:extLst>
          </p:cNvPr>
          <p:cNvSpPr txBox="1"/>
          <p:nvPr userDrawn="1"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8617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826640"/>
            <a:ext cx="9144000" cy="316862"/>
          </a:xfrm>
          <a:prstGeom prst="rect">
            <a:avLst/>
          </a:prstGeom>
          <a:solidFill>
            <a:srgbClr val="133C4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5" y="1079500"/>
            <a:ext cx="8426449" cy="3397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r>
              <a:rPr lang="en-US" sz="1100" b="1" dirty="0"/>
              <a:t>React components overview</a:t>
            </a:r>
          </a:p>
          <a:p>
            <a:r>
              <a:rPr lang="en-US" sz="1100" b="1" dirty="0" err="1"/>
              <a:t>PropTypes</a:t>
            </a:r>
            <a:endParaRPr lang="en-US" sz="1100" b="1" dirty="0"/>
          </a:p>
          <a:p>
            <a:r>
              <a:rPr lang="en-US" sz="1100" b="1" dirty="0"/>
              <a:t>Stateful/stateless components </a:t>
            </a:r>
          </a:p>
          <a:p>
            <a:r>
              <a:rPr lang="en-US" sz="1100" b="1" dirty="0"/>
              <a:t>Styling</a:t>
            </a:r>
          </a:p>
          <a:p>
            <a:r>
              <a:rPr lang="en-US" sz="1100" b="1" dirty="0"/>
              <a:t>Lifecycle methods </a:t>
            </a:r>
          </a:p>
          <a:p>
            <a:r>
              <a:rPr lang="en-US" sz="1100" b="1" dirty="0"/>
              <a:t>Hooks</a:t>
            </a:r>
          </a:p>
          <a:p>
            <a:r>
              <a:rPr lang="en-US" sz="1100" b="1" dirty="0"/>
              <a:t>Synthetic events </a:t>
            </a:r>
          </a:p>
          <a:p>
            <a:r>
              <a:rPr lang="en-US" sz="1100" b="1" dirty="0"/>
              <a:t>Parent-child components relationships/communication </a:t>
            </a:r>
          </a:p>
          <a:p>
            <a:r>
              <a:rPr lang="en-US" sz="1100" b="1" dirty="0"/>
              <a:t>Refs, context </a:t>
            </a:r>
          </a:p>
          <a:p>
            <a:r>
              <a:rPr lang="en-US" sz="1100" b="1" dirty="0"/>
              <a:t>Controlled/Uncontrolled components </a:t>
            </a:r>
          </a:p>
          <a:p>
            <a:r>
              <a:rPr lang="en-US" sz="1100" b="1" dirty="0"/>
              <a:t>Fragments, Portals </a:t>
            </a:r>
          </a:p>
          <a:p>
            <a:r>
              <a:rPr lang="en-US" sz="1100" b="1" dirty="0"/>
              <a:t>Error Boundaries </a:t>
            </a:r>
          </a:p>
          <a:p>
            <a:r>
              <a:rPr lang="en-US" sz="1100" b="1" dirty="0"/>
              <a:t>High-order components (HOC) </a:t>
            </a:r>
          </a:p>
          <a:p>
            <a:pPr lvl="0"/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364" y="4911973"/>
            <a:ext cx="470910" cy="166976"/>
          </a:xfrm>
          <a:prstGeom prst="rect">
            <a:avLst/>
          </a:prstGeom>
        </p:spPr>
      </p:pic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60365" y="228600"/>
            <a:ext cx="8426449" cy="301752"/>
          </a:xfrm>
          <a:prstGeom prst="rect">
            <a:avLst/>
          </a:prstGeom>
        </p:spPr>
        <p:txBody>
          <a:bodyPr vert="horz" wrap="none" lIns="0" tIns="45720" rIns="0" bIns="45720" rtlCol="0" anchor="ctr">
            <a:noAutofit/>
          </a:bodyPr>
          <a:lstStyle/>
          <a:p>
            <a:r>
              <a:rPr lang="en-US" dirty="0"/>
              <a:t>Please Add Slide Headline Here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7413442" y="4826640"/>
            <a:ext cx="1373372" cy="316862"/>
          </a:xfrm>
          <a:prstGeom prst="rect">
            <a:avLst/>
          </a:prstGeom>
        </p:spPr>
        <p:txBody>
          <a:bodyPr vert="horz" wrap="none" lIns="91440" tIns="45720" rIns="0" bIns="82296" rtlCol="0" anchor="ctr"/>
          <a:lstStyle>
            <a:lvl1pPr algn="r">
              <a:defRPr sz="800" b="1" i="0">
                <a:solidFill>
                  <a:srgbClr val="FEFEFE"/>
                </a:solidFill>
                <a:latin typeface="+mj-lt"/>
              </a:defRPr>
            </a:lvl1pPr>
          </a:lstStyle>
          <a:p>
            <a:fld id="{3A707DD9-E92B-45E8-BE0A-E6B2EDF345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78E00D-81AB-8847-9E12-0981E03F6A7D}"/>
              </a:ext>
            </a:extLst>
          </p:cNvPr>
          <p:cNvSpPr txBox="1"/>
          <p:nvPr userDrawn="1"/>
        </p:nvSpPr>
        <p:spPr>
          <a:xfrm>
            <a:off x="943584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8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77352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000" kern="1200" cap="none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914400" rtl="0" eaLnBrk="1" latinLnBrk="0" hangingPunct="1">
        <a:lnSpc>
          <a:spcPts val="1600"/>
        </a:lnSpc>
        <a:spcBef>
          <a:spcPts val="264"/>
        </a:spcBef>
        <a:spcAft>
          <a:spcPts val="300"/>
        </a:spcAft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5850" indent="-1714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orient="horz" pos="338" userDrawn="1">
          <p15:clr>
            <a:srgbClr val="F26B43"/>
          </p15:clr>
        </p15:guide>
        <p15:guide id="3" orient="horz" pos="680" userDrawn="1">
          <p15:clr>
            <a:srgbClr val="F26B43"/>
          </p15:clr>
        </p15:guide>
        <p15:guide id="4" orient="horz" pos="2820" userDrawn="1">
          <p15:clr>
            <a:srgbClr val="F26B43"/>
          </p15:clr>
        </p15:guide>
        <p15:guide id="5" pos="226" userDrawn="1">
          <p15:clr>
            <a:srgbClr val="F26B43"/>
          </p15:clr>
        </p15:guide>
        <p15:guide id="6" pos="5535" userDrawn="1">
          <p15:clr>
            <a:srgbClr val="F26B43"/>
          </p15:clr>
        </p15:guide>
        <p15:guide id="7" orient="horz" pos="896" userDrawn="1">
          <p15:clr>
            <a:srgbClr val="F26B43"/>
          </p15:clr>
        </p15:guide>
        <p15:guide id="8" pos="2736" userDrawn="1">
          <p15:clr>
            <a:srgbClr val="F26B43"/>
          </p15:clr>
        </p15:guide>
        <p15:guide id="9" pos="3024" userDrawn="1">
          <p15:clr>
            <a:srgbClr val="F26B43"/>
          </p15:clr>
        </p15:guide>
        <p15:guide id="10" orient="horz" pos="3036" userDrawn="1">
          <p15:clr>
            <a:srgbClr val="F26B43"/>
          </p15:clr>
        </p15:guide>
        <p15:guide id="11" orient="horz" pos="3084" userDrawn="1">
          <p15:clr>
            <a:srgbClr val="F26B43"/>
          </p15:clr>
        </p15:guide>
        <p15:guide id="12" orient="horz" pos="31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mozilla.org/en-US/docs/Web/API/History_API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eactTraining/react-router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eacttraining.com/react-router/web/guides/quick-start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illarjs/path-to-regexp/tree/v1.7.0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1466" y="1098484"/>
            <a:ext cx="4315968" cy="2080233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50" b="1" dirty="0">
                <a:solidFill>
                  <a:schemeClr val="bg1"/>
                </a:solidFill>
              </a:rPr>
              <a:t>React.js</a:t>
            </a:r>
            <a:br>
              <a:rPr lang="en-US" sz="4050" b="1" dirty="0">
                <a:solidFill>
                  <a:schemeClr val="bg1"/>
                </a:solidFill>
              </a:rPr>
            </a:br>
            <a:r>
              <a:rPr lang="en-US" sz="4050" b="1" dirty="0">
                <a:solidFill>
                  <a:schemeClr val="bg1"/>
                </a:solidFill>
              </a:rPr>
              <a:t>Part 2: Router and</a:t>
            </a:r>
            <a:br>
              <a:rPr lang="en-US" sz="4050" b="1" dirty="0">
                <a:solidFill>
                  <a:schemeClr val="bg1"/>
                </a:solidFill>
              </a:rPr>
            </a:br>
            <a:r>
              <a:rPr lang="en-US" sz="4050" b="1" dirty="0">
                <a:solidFill>
                  <a:schemeClr val="bg1"/>
                </a:solidFill>
              </a:rPr>
              <a:t>Redux</a:t>
            </a:r>
            <a:endParaRPr lang="en-US" sz="4000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531466" y="3492649"/>
            <a:ext cx="4315968" cy="313932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>
                <a:solidFill>
                  <a:schemeClr val="bg1"/>
                </a:solidFill>
              </a:rPr>
              <a:t>By Dzmitry Belaichuk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C23EA9B-3F3F-46FC-ABDB-F4C996D9A709}"/>
              </a:ext>
            </a:extLst>
          </p:cNvPr>
          <p:cNvSpPr txBox="1">
            <a:spLocks/>
          </p:cNvSpPr>
          <p:nvPr/>
        </p:nvSpPr>
        <p:spPr>
          <a:xfrm>
            <a:off x="531466" y="3806581"/>
            <a:ext cx="4315968" cy="313932"/>
          </a:xfrm>
          <a:prstGeom prst="rect">
            <a:avLst/>
          </a:prstGeom>
        </p:spPr>
        <p:txBody>
          <a:bodyPr vert="horz" wrap="square" lIns="0" tIns="0" rIns="0" bIns="0" rtlCol="0" anchor="ctr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500" b="1" dirty="0">
                <a:solidFill>
                  <a:schemeClr val="bg1"/>
                </a:solidFill>
              </a:rPr>
              <a:t>June 2019</a:t>
            </a:r>
          </a:p>
        </p:txBody>
      </p:sp>
    </p:spTree>
    <p:extLst>
      <p:ext uri="{BB962C8B-B14F-4D97-AF65-F5344CB8AC3E}">
        <p14:creationId xmlns:p14="http://schemas.microsoft.com/office/powerpoint/2010/main" val="2534406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Object</a:t>
            </a:r>
            <a:r>
              <a:rPr lang="en-US" sz="1600" b="1" dirty="0"/>
              <a:t> </a:t>
            </a:r>
            <a:r>
              <a:rPr lang="en-US" sz="1600" b="1" dirty="0" err="1"/>
              <a:t>window.location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5469B8-75ED-4B9B-99C3-F1FC1A1BBE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524" y="1479583"/>
            <a:ext cx="5774951" cy="258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00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URL without page reloading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The point of a single-page application </a:t>
            </a:r>
            <a:r>
              <a:rPr lang="en-US" sz="1600" b="1" u="sng" dirty="0"/>
              <a:t>is to avoid requests hitting the server </a:t>
            </a:r>
            <a:r>
              <a:rPr lang="en-US" sz="1600" dirty="0"/>
              <a:t>(during navigation)*.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* - it is ok to load a new piece data from server for a new route (via AJAX) BUT we need to avoid to load HTML/CSS/JS content during navigation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28105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URL without page reloading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The point of a single-page application </a:t>
            </a:r>
            <a:r>
              <a:rPr lang="en-US" sz="1600" b="1" u="sng" dirty="0"/>
              <a:t>is to avoid requests hitting the server </a:t>
            </a:r>
            <a:r>
              <a:rPr lang="en-US" sz="1600" dirty="0"/>
              <a:t>(during navigation)*.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How to control URL without page reloading:</a:t>
            </a:r>
          </a:p>
          <a:p>
            <a:pPr marL="0" indent="0">
              <a:buNone/>
            </a:pPr>
            <a:endParaRPr lang="en-US" sz="1600" dirty="0"/>
          </a:p>
          <a:p>
            <a:pPr marL="342900" indent="-342900">
              <a:buAutoNum type="arabicParenR"/>
            </a:pPr>
            <a:r>
              <a:rPr lang="en-US" sz="1600" b="1" dirty="0"/>
              <a:t>Change only hash fragment (old-fashion)</a:t>
            </a:r>
          </a:p>
          <a:p>
            <a:pPr marL="342900" indent="-342900">
              <a:buAutoNum type="arabicParenR"/>
            </a:pPr>
            <a:r>
              <a:rPr lang="en-US" sz="1600" b="1" dirty="0"/>
              <a:t>Use History API (HTML5) - </a:t>
            </a:r>
            <a:r>
              <a:rPr lang="en-US" sz="1600" dirty="0">
                <a:hlinkClick r:id="rId2"/>
              </a:rPr>
              <a:t>https://developer.mozilla.org/en-US/docs/Web/API/History_API</a:t>
            </a:r>
            <a:endParaRPr lang="en-US" sz="1600" b="1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1019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Router v.4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208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Router library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A40DCE-C0F0-4EB8-A931-6F97887B874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102019" y="803836"/>
            <a:ext cx="4939962" cy="3397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1151DF-1E85-4D92-92C6-640CD32C3FE4}"/>
              </a:ext>
            </a:extLst>
          </p:cNvPr>
          <p:cNvSpPr/>
          <p:nvPr/>
        </p:nvSpPr>
        <p:spPr>
          <a:xfrm>
            <a:off x="2977013" y="4051045"/>
            <a:ext cx="460453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https://github.com/ReactTraining/react-router</a:t>
            </a:r>
            <a:endParaRPr lang="en-US" dirty="0"/>
          </a:p>
          <a:p>
            <a:r>
              <a:rPr lang="en-US" dirty="0">
                <a:hlinkClick r:id="rId4"/>
              </a:rPr>
              <a:t>https://reacttraining.com/react-router/web/guides/quick-start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63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7187" y="1099671"/>
            <a:ext cx="8429625" cy="339725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There are three types of components in React Router: 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b="1" dirty="0"/>
              <a:t>router components</a:t>
            </a:r>
          </a:p>
          <a:p>
            <a:pPr marL="0" indent="0">
              <a:buNone/>
            </a:pPr>
            <a:endParaRPr lang="en-US" sz="1600" b="1" dirty="0"/>
          </a:p>
          <a:p>
            <a:r>
              <a:rPr lang="en-US" sz="1600" b="1" dirty="0"/>
              <a:t>route matching components</a:t>
            </a:r>
          </a:p>
          <a:p>
            <a:pPr marL="0" indent="0">
              <a:buNone/>
            </a:pPr>
            <a:endParaRPr lang="en-US" sz="1600" b="1" dirty="0"/>
          </a:p>
          <a:p>
            <a:r>
              <a:rPr lang="en-US" sz="1600" b="1" dirty="0"/>
              <a:t>navigation components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661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7187" y="1099671"/>
            <a:ext cx="8429625" cy="339725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Typically apps will use one of the high-level routers instead (different history object):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b="1" dirty="0"/>
              <a:t>&lt;</a:t>
            </a:r>
            <a:r>
              <a:rPr lang="en-US" sz="1600" b="1" dirty="0" err="1"/>
              <a:t>BrowserRouter</a:t>
            </a:r>
            <a:r>
              <a:rPr lang="en-US" sz="1600" b="1" dirty="0"/>
              <a:t>&gt;</a:t>
            </a:r>
          </a:p>
          <a:p>
            <a:pPr marL="0" indent="0">
              <a:buNone/>
            </a:pPr>
            <a:endParaRPr lang="en-US" sz="1600" b="1" dirty="0"/>
          </a:p>
          <a:p>
            <a:r>
              <a:rPr lang="en-US" sz="1600" b="1" dirty="0"/>
              <a:t>&lt;</a:t>
            </a:r>
            <a:r>
              <a:rPr lang="en-US" sz="1600" b="1" dirty="0" err="1"/>
              <a:t>HashRouter</a:t>
            </a:r>
            <a:r>
              <a:rPr lang="en-US" sz="1600" b="1" dirty="0"/>
              <a:t>&gt;</a:t>
            </a:r>
          </a:p>
          <a:p>
            <a:pPr marL="0" indent="0">
              <a:buNone/>
            </a:pPr>
            <a:endParaRPr lang="en-US" sz="1600" b="1" dirty="0"/>
          </a:p>
          <a:p>
            <a:r>
              <a:rPr lang="en-US" sz="1600" b="1" dirty="0"/>
              <a:t>&lt;</a:t>
            </a:r>
            <a:r>
              <a:rPr lang="en-US" sz="1600" b="1" dirty="0" err="1"/>
              <a:t>MemoryRouter</a:t>
            </a:r>
            <a:r>
              <a:rPr lang="en-US" sz="1600" b="1" dirty="0"/>
              <a:t>&gt;</a:t>
            </a:r>
          </a:p>
          <a:p>
            <a:pPr marL="0" indent="0">
              <a:buNone/>
            </a:pPr>
            <a:endParaRPr lang="en-US" sz="1600" b="1" dirty="0"/>
          </a:p>
          <a:p>
            <a:r>
              <a:rPr lang="en-US" sz="1600" b="1" dirty="0"/>
              <a:t>&lt;</a:t>
            </a:r>
            <a:r>
              <a:rPr lang="en-US" sz="1600" b="1" dirty="0" err="1"/>
              <a:t>NativeRouter</a:t>
            </a:r>
            <a:r>
              <a:rPr lang="en-US" sz="1600" b="1" dirty="0"/>
              <a:t>&gt;</a:t>
            </a:r>
          </a:p>
          <a:p>
            <a:pPr marL="0" indent="0">
              <a:buNone/>
            </a:pPr>
            <a:endParaRPr lang="en-US" sz="1600" b="1" dirty="0"/>
          </a:p>
          <a:p>
            <a:r>
              <a:rPr lang="en-US" sz="1600" b="1" dirty="0"/>
              <a:t>&lt;</a:t>
            </a:r>
            <a:r>
              <a:rPr lang="en-US" sz="1600" b="1" dirty="0" err="1"/>
              <a:t>StaticRouter</a:t>
            </a:r>
            <a:r>
              <a:rPr lang="en-US" sz="1600" b="1" dirty="0"/>
              <a:t>&gt;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367660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HashRouter</a:t>
            </a:r>
            <a:r>
              <a:rPr lang="en-US" dirty="0"/>
              <a:t>&gt; example 					</a:t>
            </a:r>
            <a:r>
              <a:rPr lang="en-US" dirty="0">
                <a:solidFill>
                  <a:schemeClr val="accent3"/>
                </a:solidFill>
              </a:rPr>
              <a:t>01.hashRouter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74A632-BB58-402B-B0A7-48C99E32679F}"/>
              </a:ext>
            </a:extLst>
          </p:cNvPr>
          <p:cNvSpPr/>
          <p:nvPr/>
        </p:nvSpPr>
        <p:spPr>
          <a:xfrm>
            <a:off x="645459" y="891815"/>
            <a:ext cx="7853082" cy="3831818"/>
          </a:xfrm>
          <a:prstGeom prst="rect">
            <a:avLst/>
          </a:prstGeom>
          <a:solidFill>
            <a:schemeClr val="tx2"/>
          </a:solidFill>
        </p:spPr>
        <p:txBody>
          <a:bodyPr wrap="square" anchor="t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React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'react'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586C0"/>
                </a:solidFill>
                <a:latin typeface="Consolas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/>
              </a:rPr>
              <a:t>*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/>
              </a:rPr>
              <a:t>as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err="1">
                <a:solidFill>
                  <a:srgbClr val="9CDCFE"/>
                </a:solidFill>
                <a:latin typeface="Consolas"/>
              </a:rPr>
              <a:t>ReactDom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/>
              </a:rPr>
              <a:t>'react-</a:t>
            </a:r>
            <a:r>
              <a:rPr lang="en-US" err="1">
                <a:solidFill>
                  <a:srgbClr val="CE9178"/>
                </a:solidFill>
                <a:latin typeface="Consolas"/>
              </a:rPr>
              <a:t>dom</a:t>
            </a:r>
            <a:r>
              <a:rPr lang="en-US" dirty="0">
                <a:solidFill>
                  <a:srgbClr val="CE9178"/>
                </a:solidFill>
                <a:latin typeface="Consolas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;</a:t>
            </a:r>
          </a:p>
          <a:p>
            <a:r>
              <a:rPr lang="en-US" dirty="0">
                <a:solidFill>
                  <a:srgbClr val="C586C0"/>
                </a:solidFill>
                <a:latin typeface="Consolas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{ </a:t>
            </a:r>
            <a:r>
              <a:rPr lang="en-US" b="1" u="sng" err="1">
                <a:solidFill>
                  <a:srgbClr val="9CDCFE"/>
                </a:solidFill>
                <a:latin typeface="Consolas"/>
              </a:rPr>
              <a:t>HashRouter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/>
              </a:rPr>
              <a:t>as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/>
              </a:rPr>
              <a:t>Router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/>
              </a:rPr>
              <a:t>Route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/>
              </a:rPr>
              <a:t>Link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} </a:t>
            </a:r>
            <a:r>
              <a:rPr lang="en-US" dirty="0">
                <a:solidFill>
                  <a:srgbClr val="C586C0"/>
                </a:solidFill>
                <a:latin typeface="Consolas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/>
              </a:rPr>
              <a:t>'react-router-</a:t>
            </a:r>
            <a:r>
              <a:rPr lang="en-US" err="1">
                <a:solidFill>
                  <a:srgbClr val="CE9178"/>
                </a:solidFill>
                <a:latin typeface="Consolas"/>
              </a:rPr>
              <a:t>dom</a:t>
            </a:r>
            <a:r>
              <a:rPr lang="en-US" dirty="0">
                <a:solidFill>
                  <a:srgbClr val="CE9178"/>
                </a:solidFill>
                <a:latin typeface="Consolas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;</a:t>
            </a:r>
          </a:p>
          <a:p>
            <a:r>
              <a:rPr lang="en-US">
                <a:latin typeface="Consolas"/>
              </a:rPr>
              <a:t>Import Posts from '../Posts'</a:t>
            </a:r>
          </a:p>
          <a:p>
            <a:br>
              <a:rPr lang="en-US" dirty="0">
                <a:latin typeface="Consolas" panose="020B0609020204030204" pitchFamily="49" charset="0"/>
              </a:rPr>
            </a:br>
            <a:r>
              <a:rPr lang="en-US">
                <a:solidFill>
                  <a:srgbClr val="569CD6"/>
                </a:solidFill>
                <a:latin typeface="Consolas"/>
              </a:rPr>
              <a:t>// const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/>
              </a:rPr>
              <a:t>Posts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= () </a:t>
            </a:r>
            <a:r>
              <a:rPr lang="en-US" dirty="0">
                <a:solidFill>
                  <a:srgbClr val="569CD6"/>
                </a:solidFill>
                <a:latin typeface="Consolas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Posts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;</a:t>
            </a:r>
            <a:endParaRPr lang="en-US"/>
          </a:p>
          <a:p>
            <a:r>
              <a:rPr lang="en-US">
                <a:solidFill>
                  <a:srgbClr val="569CD6"/>
                </a:solidFill>
                <a:latin typeface="Consolas"/>
              </a:rPr>
              <a:t>// const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/>
              </a:rPr>
              <a:t>About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= () </a:t>
            </a:r>
            <a:r>
              <a:rPr lang="en-US" dirty="0">
                <a:solidFill>
                  <a:srgbClr val="569CD6"/>
                </a:solidFill>
                <a:latin typeface="Consolas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About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;</a:t>
            </a:r>
          </a:p>
          <a:p>
            <a:br>
              <a:rPr lang="en-US" dirty="0">
                <a:latin typeface="Consolas" panose="020B0609020204030204" pitchFamily="49" charset="0"/>
              </a:rPr>
            </a:br>
            <a:r>
              <a:rPr lang="en-US">
                <a:solidFill>
                  <a:srgbClr val="C586C0"/>
                </a:solidFill>
                <a:latin typeface="Consolas"/>
              </a:rPr>
              <a:t>export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/>
              </a:rPr>
              <a:t>class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dirty="0">
                <a:solidFill>
                  <a:srgbClr val="4EC9B0"/>
                </a:solidFill>
                <a:latin typeface="Consolas"/>
              </a:rPr>
              <a:t>App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/>
              </a:rPr>
              <a:t>extends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err="1">
                <a:solidFill>
                  <a:srgbClr val="4EC9B0"/>
                </a:solidFill>
                <a:latin typeface="Consolas"/>
              </a:rPr>
              <a:t>React</a:t>
            </a:r>
            <a:r>
              <a:rPr lang="en-US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err="1">
                <a:solidFill>
                  <a:srgbClr val="4EC9B0"/>
                </a:solidFill>
                <a:latin typeface="Consolas"/>
              </a:rPr>
              <a:t>Component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{</a:t>
            </a:r>
            <a:endParaRPr lang="en-US">
              <a:latin typeface="Consolas"/>
            </a:endParaRP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render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</a:p>
          <a:p>
            <a:pPr lvl="2"/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Router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3"/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Route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"/posts"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Posts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3"/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Route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"/about"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About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Router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797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248770"/>
            <a:ext cx="8426449" cy="301752"/>
          </a:xfrm>
        </p:spPr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BrowserRouter</a:t>
            </a:r>
            <a:r>
              <a:rPr lang="en-US" dirty="0"/>
              <a:t>&gt; example</a:t>
            </a:r>
            <a:r>
              <a:rPr lang="en-US" dirty="0">
                <a:solidFill>
                  <a:schemeClr val="accent3"/>
                </a:solidFill>
              </a:rPr>
              <a:t>				02.browserRouter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74A632-BB58-402B-B0A7-48C99E32679F}"/>
              </a:ext>
            </a:extLst>
          </p:cNvPr>
          <p:cNvSpPr/>
          <p:nvPr/>
        </p:nvSpPr>
        <p:spPr>
          <a:xfrm>
            <a:off x="645458" y="901900"/>
            <a:ext cx="7853082" cy="3624069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React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'react'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*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ReactDom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'react-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dom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{ </a:t>
            </a:r>
            <a:r>
              <a:rPr lang="en-US" b="1" u="sng" dirty="0" err="1">
                <a:solidFill>
                  <a:srgbClr val="9CDCFE"/>
                </a:solidFill>
                <a:latin typeface="Consolas" panose="020B0609020204030204" pitchFamily="49" charset="0"/>
              </a:rPr>
              <a:t>BrowserRouter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as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Router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Route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Link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} 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from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'react-router-</a:t>
            </a:r>
            <a:r>
              <a:rPr lang="en-US" dirty="0" err="1">
                <a:solidFill>
                  <a:srgbClr val="CE9178"/>
                </a:solidFill>
                <a:latin typeface="Consolas" panose="020B0609020204030204" pitchFamily="49" charset="0"/>
              </a:rPr>
              <a:t>dom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'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Posts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()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Posts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About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()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About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b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export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App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extends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React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4EC9B0"/>
                </a:solidFill>
                <a:latin typeface="Consolas" panose="020B0609020204030204" pitchFamily="49" charset="0"/>
              </a:rPr>
              <a:t>Component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render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</a:p>
          <a:p>
            <a:pPr lvl="2"/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Router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3"/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Route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"/posts"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Posts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3"/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Route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"/about"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About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Router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833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248770"/>
            <a:ext cx="8426449" cy="301752"/>
          </a:xfrm>
        </p:spPr>
        <p:txBody>
          <a:bodyPr/>
          <a:lstStyle/>
          <a:p>
            <a:r>
              <a:rPr lang="en-US" dirty="0"/>
              <a:t>404 page</a:t>
            </a:r>
            <a:r>
              <a:rPr lang="en-US" dirty="0">
                <a:solidFill>
                  <a:schemeClr val="accent3"/>
                </a:solidFill>
              </a:rPr>
              <a:t>						03.not_found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74A632-BB58-402B-B0A7-48C99E32679F}"/>
              </a:ext>
            </a:extLst>
          </p:cNvPr>
          <p:cNvSpPr/>
          <p:nvPr/>
        </p:nvSpPr>
        <p:spPr>
          <a:xfrm>
            <a:off x="645458" y="817383"/>
            <a:ext cx="7853082" cy="3831818"/>
          </a:xfrm>
          <a:prstGeom prst="rect">
            <a:avLst/>
          </a:prstGeom>
          <a:solidFill>
            <a:schemeClr val="tx2"/>
          </a:solidFill>
        </p:spPr>
        <p:txBody>
          <a:bodyPr wrap="square" anchor="t">
            <a:spAutoFit/>
          </a:bodyPr>
          <a:lstStyle/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Posts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()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Posts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About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= () 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About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dirty="0">
                <a:solidFill>
                  <a:srgbClr val="569CD6"/>
                </a:solidFill>
                <a:latin typeface="Consolas"/>
              </a:rPr>
              <a:t>const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err="1">
                <a:solidFill>
                  <a:srgbClr val="DCDCAA"/>
                </a:solidFill>
                <a:latin typeface="Consolas"/>
              </a:rPr>
              <a:t>NotFound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= () </a:t>
            </a:r>
            <a:r>
              <a:rPr lang="en-US" dirty="0">
                <a:solidFill>
                  <a:srgbClr val="569CD6"/>
                </a:solidFill>
                <a:latin typeface="Consolas"/>
              </a:rPr>
              <a:t>=&gt;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569CD6"/>
                </a:solidFill>
                <a:latin typeface="Consolas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404 Not Found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&lt;/</a:t>
            </a:r>
            <a:r>
              <a:rPr lang="en-US" dirty="0">
                <a:solidFill>
                  <a:srgbClr val="569CD6"/>
                </a:solidFill>
                <a:latin typeface="Consolas"/>
              </a:rPr>
              <a:t>p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&gt;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;</a:t>
            </a:r>
          </a:p>
          <a:p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solidFill>
                  <a:srgbClr val="C586C0"/>
                </a:solidFill>
                <a:latin typeface="Consolas"/>
              </a:rPr>
              <a:t>export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/>
              </a:rPr>
              <a:t>class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dirty="0">
                <a:solidFill>
                  <a:srgbClr val="4EC9B0"/>
                </a:solidFill>
                <a:latin typeface="Consolas"/>
              </a:rPr>
              <a:t>App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dirty="0">
                <a:solidFill>
                  <a:srgbClr val="569CD6"/>
                </a:solidFill>
                <a:latin typeface="Consolas"/>
              </a:rPr>
              <a:t>extends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err="1">
                <a:solidFill>
                  <a:srgbClr val="4EC9B0"/>
                </a:solidFill>
                <a:latin typeface="Consolas"/>
              </a:rPr>
              <a:t>React</a:t>
            </a:r>
            <a:r>
              <a:rPr lang="en-US" err="1">
                <a:solidFill>
                  <a:srgbClr val="D4D4D4"/>
                </a:solidFill>
                <a:latin typeface="Consolas"/>
              </a:rPr>
              <a:t>.</a:t>
            </a:r>
            <a:r>
              <a:rPr lang="en-US" err="1">
                <a:solidFill>
                  <a:srgbClr val="4EC9B0"/>
                </a:solidFill>
                <a:latin typeface="Consolas"/>
              </a:rPr>
              <a:t>Component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{</a:t>
            </a:r>
          </a:p>
          <a:p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render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</a:p>
          <a:p>
            <a:pPr lvl="2"/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Router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pPr lvl="2"/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    &lt;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</a:p>
          <a:p>
            <a:pPr lvl="4"/>
            <a:r>
              <a:rPr lang="en-US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/>
              </a:rPr>
              <a:t>Route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>
                <a:solidFill>
                  <a:srgbClr val="9CDCFE"/>
                </a:solidFill>
                <a:latin typeface="Consolas"/>
              </a:rPr>
              <a:t>path</a:t>
            </a:r>
            <a:r>
              <a:rPr lang="en-US">
                <a:solidFill>
                  <a:srgbClr val="D4D4D4"/>
                </a:solidFill>
                <a:latin typeface="Consolas"/>
              </a:rPr>
              <a:t>=</a:t>
            </a:r>
            <a:r>
              <a:rPr lang="en-US">
                <a:solidFill>
                  <a:srgbClr val="CE9178"/>
                </a:solidFill>
                <a:latin typeface="Consolas"/>
              </a:rPr>
              <a:t>"/posts" default </a:t>
            </a:r>
            <a:r>
              <a:rPr lang="en-US">
                <a:solidFill>
                  <a:srgbClr val="9CDCFE"/>
                </a:solidFill>
                <a:latin typeface="Consolas"/>
              </a:rPr>
              <a:t>component</a:t>
            </a:r>
            <a:r>
              <a:rPr lang="en-US">
                <a:solidFill>
                  <a:srgbClr val="D4D4D4"/>
                </a:solidFill>
                <a:latin typeface="Consolas"/>
              </a:rPr>
              <a:t>=</a:t>
            </a:r>
            <a:r>
              <a:rPr lang="en-US">
                <a:solidFill>
                  <a:srgbClr val="569CD6"/>
                </a:solidFill>
                <a:latin typeface="Consolas"/>
              </a:rPr>
              <a:t>{</a:t>
            </a:r>
            <a:r>
              <a:rPr lang="en-US">
                <a:solidFill>
                  <a:srgbClr val="9CDCFE"/>
                </a:solidFill>
                <a:latin typeface="Consolas"/>
              </a:rPr>
              <a:t>Posts</a:t>
            </a:r>
            <a:r>
              <a:rPr lang="en-US" dirty="0">
                <a:solidFill>
                  <a:srgbClr val="569CD6"/>
                </a:solidFill>
                <a:latin typeface="Consolas"/>
              </a:rPr>
              <a:t>}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/&gt;</a:t>
            </a:r>
            <a:endParaRPr lang="en-US" dirty="0">
              <a:solidFill>
                <a:srgbClr val="D4D4D4"/>
              </a:solidFill>
              <a:latin typeface="Consolas"/>
            </a:endParaRPr>
          </a:p>
          <a:p>
            <a:pPr lvl="4"/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Route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path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"/about"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About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</a:p>
          <a:p>
            <a:pPr lvl="4"/>
            <a:r>
              <a:rPr lang="en-US" dirty="0">
                <a:solidFill>
                  <a:srgbClr val="808080"/>
                </a:solidFill>
                <a:latin typeface="Consolas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/>
              </a:rPr>
              <a:t>Route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dirty="0">
                <a:solidFill>
                  <a:srgbClr val="9CDCFE"/>
                </a:solidFill>
                <a:latin typeface="Consolas"/>
              </a:rPr>
              <a:t>component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=</a:t>
            </a:r>
            <a:r>
              <a:rPr lang="en-US" dirty="0">
                <a:solidFill>
                  <a:srgbClr val="569CD6"/>
                </a:solidFill>
                <a:latin typeface="Consolas"/>
              </a:rPr>
              <a:t>{</a:t>
            </a:r>
            <a:r>
              <a:rPr lang="en-US" err="1">
                <a:solidFill>
                  <a:srgbClr val="9CDCFE"/>
                </a:solidFill>
                <a:latin typeface="Consolas"/>
              </a:rPr>
              <a:t>NotFound</a:t>
            </a:r>
            <a:r>
              <a:rPr lang="en-US" dirty="0">
                <a:solidFill>
                  <a:srgbClr val="569CD6"/>
                </a:solidFill>
                <a:latin typeface="Consolas"/>
              </a:rPr>
              <a:t>}</a:t>
            </a:r>
            <a:r>
              <a:rPr lang="en-US" dirty="0">
                <a:solidFill>
                  <a:srgbClr val="D4D4D4"/>
                </a:solidFill>
                <a:latin typeface="Consolas"/>
              </a:rPr>
              <a:t> </a:t>
            </a:r>
            <a:r>
              <a:rPr lang="en-US" dirty="0">
                <a:solidFill>
                  <a:srgbClr val="808080"/>
                </a:solidFill>
                <a:latin typeface="Consolas"/>
              </a:rPr>
              <a:t>/&gt;</a:t>
            </a:r>
          </a:p>
          <a:p>
            <a:pPr lvl="3"/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Switch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2"/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Router</a:t>
            </a:r>
            <a:r>
              <a:rPr lang="en-US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lvl="1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51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SPA and client-side routing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6"/>
          </p:nvPr>
        </p:nvSpPr>
        <p:spPr>
          <a:xfrm>
            <a:off x="357188" y="1714745"/>
            <a:ext cx="356616" cy="356616"/>
          </a:xfrm>
        </p:spPr>
        <p:txBody>
          <a:bodyPr/>
          <a:lstStyle/>
          <a:p>
            <a:r>
              <a:rPr lang="en-GB" dirty="0"/>
              <a:t>2</a:t>
            </a:r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710972" y="1714745"/>
            <a:ext cx="3632428" cy="356616"/>
          </a:xfrm>
        </p:spPr>
        <p:txBody>
          <a:bodyPr/>
          <a:lstStyle/>
          <a:p>
            <a:r>
              <a:rPr lang="en-US" dirty="0"/>
              <a:t>React Router v.4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11C89A-3E1B-FF47-B76F-3E8ED7756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Text Placeholder 27">
            <a:extLst>
              <a:ext uri="{FF2B5EF4-FFF2-40B4-BE49-F238E27FC236}">
                <a16:creationId xmlns:a16="http://schemas.microsoft.com/office/drawing/2014/main" id="{752CC227-674A-4150-A9EA-9F3FFEAF2029}"/>
              </a:ext>
            </a:extLst>
          </p:cNvPr>
          <p:cNvSpPr txBox="1">
            <a:spLocks/>
          </p:cNvSpPr>
          <p:nvPr/>
        </p:nvSpPr>
        <p:spPr>
          <a:xfrm>
            <a:off x="710972" y="2321879"/>
            <a:ext cx="3632428" cy="356616"/>
          </a:xfrm>
          <a:prstGeom prst="rect">
            <a:avLst/>
          </a:prstGeom>
          <a:ln w="19050">
            <a:solidFill>
              <a:srgbClr val="F5F5F5"/>
            </a:solidFill>
          </a:ln>
        </p:spPr>
        <p:txBody>
          <a:bodyPr vert="horz" lIns="108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MVC. Flux. Redux</a:t>
            </a:r>
            <a:endParaRPr lang="en-US" dirty="0"/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6755DD85-FF64-4C9C-A06C-61E06C4E1487}"/>
              </a:ext>
            </a:extLst>
          </p:cNvPr>
          <p:cNvSpPr txBox="1">
            <a:spLocks/>
          </p:cNvSpPr>
          <p:nvPr/>
        </p:nvSpPr>
        <p:spPr>
          <a:xfrm>
            <a:off x="710972" y="2929013"/>
            <a:ext cx="3632428" cy="356616"/>
          </a:xfrm>
          <a:prstGeom prst="rect">
            <a:avLst/>
          </a:prstGeom>
          <a:ln w="19050">
            <a:solidFill>
              <a:srgbClr val="F5F5F5"/>
            </a:solidFill>
          </a:ln>
        </p:spPr>
        <p:txBody>
          <a:bodyPr vert="horz" lIns="108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React-Redux</a:t>
            </a:r>
          </a:p>
        </p:txBody>
      </p:sp>
      <p:sp>
        <p:nvSpPr>
          <p:cNvPr id="16" name="Text Placeholder 27">
            <a:extLst>
              <a:ext uri="{FF2B5EF4-FFF2-40B4-BE49-F238E27FC236}">
                <a16:creationId xmlns:a16="http://schemas.microsoft.com/office/drawing/2014/main" id="{ED3817FB-34A3-4214-88FC-F7117AC1631A}"/>
              </a:ext>
            </a:extLst>
          </p:cNvPr>
          <p:cNvSpPr txBox="1">
            <a:spLocks/>
          </p:cNvSpPr>
          <p:nvPr/>
        </p:nvSpPr>
        <p:spPr>
          <a:xfrm>
            <a:off x="710972" y="3536147"/>
            <a:ext cx="3632428" cy="356616"/>
          </a:xfrm>
          <a:prstGeom prst="rect">
            <a:avLst/>
          </a:prstGeom>
          <a:ln w="19050">
            <a:solidFill>
              <a:srgbClr val="F5F5F5"/>
            </a:solidFill>
          </a:ln>
        </p:spPr>
        <p:txBody>
          <a:bodyPr vert="horz" lIns="10800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 b="1" i="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86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Advanced</a:t>
            </a:r>
          </a:p>
        </p:txBody>
      </p:sp>
      <p:sp>
        <p:nvSpPr>
          <p:cNvPr id="18" name="Text Placeholder 23">
            <a:extLst>
              <a:ext uri="{FF2B5EF4-FFF2-40B4-BE49-F238E27FC236}">
                <a16:creationId xmlns:a16="http://schemas.microsoft.com/office/drawing/2014/main" id="{56C81B72-1A89-460D-AA54-7A12125F92A1}"/>
              </a:ext>
            </a:extLst>
          </p:cNvPr>
          <p:cNvSpPr txBox="1">
            <a:spLocks/>
          </p:cNvSpPr>
          <p:nvPr/>
        </p:nvSpPr>
        <p:spPr>
          <a:xfrm>
            <a:off x="357188" y="2321879"/>
            <a:ext cx="356616" cy="356616"/>
          </a:xfrm>
          <a:prstGeom prst="rect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3</a:t>
            </a:r>
            <a:endParaRPr lang="en-US" dirty="0"/>
          </a:p>
        </p:txBody>
      </p:sp>
      <p:sp>
        <p:nvSpPr>
          <p:cNvPr id="19" name="Text Placeholder 23">
            <a:extLst>
              <a:ext uri="{FF2B5EF4-FFF2-40B4-BE49-F238E27FC236}">
                <a16:creationId xmlns:a16="http://schemas.microsoft.com/office/drawing/2014/main" id="{485DE248-5DCF-480E-9E13-27934F51A2FE}"/>
              </a:ext>
            </a:extLst>
          </p:cNvPr>
          <p:cNvSpPr txBox="1">
            <a:spLocks/>
          </p:cNvSpPr>
          <p:nvPr/>
        </p:nvSpPr>
        <p:spPr>
          <a:xfrm>
            <a:off x="357188" y="2929013"/>
            <a:ext cx="356616" cy="356616"/>
          </a:xfrm>
          <a:prstGeom prst="rect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4</a:t>
            </a:r>
            <a:endParaRPr lang="en-US" dirty="0"/>
          </a:p>
        </p:txBody>
      </p:sp>
      <p:sp>
        <p:nvSpPr>
          <p:cNvPr id="20" name="Text Placeholder 23">
            <a:extLst>
              <a:ext uri="{FF2B5EF4-FFF2-40B4-BE49-F238E27FC236}">
                <a16:creationId xmlns:a16="http://schemas.microsoft.com/office/drawing/2014/main" id="{05706023-04A8-4EDC-B945-F5B03966C3CC}"/>
              </a:ext>
            </a:extLst>
          </p:cNvPr>
          <p:cNvSpPr txBox="1">
            <a:spLocks/>
          </p:cNvSpPr>
          <p:nvPr/>
        </p:nvSpPr>
        <p:spPr>
          <a:xfrm>
            <a:off x="354356" y="3516086"/>
            <a:ext cx="356616" cy="356616"/>
          </a:xfrm>
          <a:prstGeom prst="rect">
            <a:avLst/>
          </a:prstGeom>
          <a:noFill/>
          <a:ln w="19050" cap="flat" cmpd="sng" algn="ctr">
            <a:solidFill>
              <a:schemeClr val="bg2">
                <a:lumMod val="20000"/>
                <a:lumOff val="80000"/>
              </a:schemeClr>
            </a:solidFill>
            <a:prstDash val="solid"/>
            <a:miter lim="800000"/>
          </a:ln>
          <a:effectLst/>
        </p:spPr>
        <p:txBody>
          <a:bodyPr vert="horz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ts val="1600"/>
              </a:lnSpc>
              <a:spcBef>
                <a:spcPts val="264"/>
              </a:spcBef>
              <a:spcAft>
                <a:spcPts val="30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2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11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Styling active routes 					</a:t>
            </a:r>
            <a:r>
              <a:rPr lang="en-US" dirty="0">
                <a:solidFill>
                  <a:schemeClr val="accent3"/>
                </a:solidFill>
              </a:rPr>
              <a:t>04.link_styling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7187" y="1099671"/>
            <a:ext cx="8429625" cy="3397250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&lt;</a:t>
            </a:r>
            <a:r>
              <a:rPr lang="en-US" sz="1600" b="1" dirty="0" err="1"/>
              <a:t>NavLink</a:t>
            </a:r>
            <a:r>
              <a:rPr lang="en-US" sz="1600" b="1" dirty="0"/>
              <a:t>&gt; </a:t>
            </a:r>
            <a:r>
              <a:rPr lang="en-US" sz="1600" dirty="0"/>
              <a:t>- special version of &lt;Link&gt;</a:t>
            </a:r>
          </a:p>
          <a:p>
            <a:pPr marL="0" indent="0">
              <a:buNone/>
            </a:pPr>
            <a:r>
              <a:rPr lang="en-US" sz="1600" dirty="0"/>
              <a:t> </a:t>
            </a:r>
          </a:p>
          <a:p>
            <a:pPr marL="0" indent="0">
              <a:buNone/>
            </a:pPr>
            <a:r>
              <a:rPr lang="en-US" sz="1600" dirty="0"/>
              <a:t>It adds styling attributes to the rendered element when it matches the current URL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7555C7-F268-4A16-A8F2-0CF09C00C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2571750"/>
            <a:ext cx="4238625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354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link						</a:t>
            </a:r>
            <a:r>
              <a:rPr lang="en-US" dirty="0">
                <a:solidFill>
                  <a:schemeClr val="accent3"/>
                </a:solidFill>
              </a:rPr>
              <a:t>05.home_link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7187" y="1099671"/>
            <a:ext cx="8429625" cy="3397250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/ </a:t>
            </a:r>
            <a:r>
              <a:rPr lang="en-US" sz="1600" dirty="0"/>
              <a:t>- start symbol of each route</a:t>
            </a:r>
          </a:p>
          <a:p>
            <a:pPr marL="0" indent="0">
              <a:buNone/>
            </a:pPr>
            <a:r>
              <a:rPr lang="en-US" sz="1600" dirty="0"/>
              <a:t> </a:t>
            </a:r>
          </a:p>
          <a:p>
            <a:pPr marL="0" indent="0">
              <a:buNone/>
            </a:pPr>
            <a:r>
              <a:rPr lang="en-US" sz="1600" b="1" dirty="0"/>
              <a:t>exact</a:t>
            </a:r>
            <a:r>
              <a:rPr lang="en-US" sz="1600" dirty="0"/>
              <a:t> prop of &lt;Route&gt;  helps us!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2ECA3-29FC-44F5-8A79-7CA6D92BF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2179171"/>
            <a:ext cx="4467225" cy="619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C7B3D6-1B83-4629-9F0E-DFEEB5387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2826871"/>
            <a:ext cx="4352925" cy="1811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59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routes						</a:t>
            </a:r>
            <a:r>
              <a:rPr lang="en-US" dirty="0">
                <a:solidFill>
                  <a:schemeClr val="accent3"/>
                </a:solidFill>
              </a:rPr>
              <a:t>06.nested_routes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7187" y="1099671"/>
            <a:ext cx="8429625" cy="3397250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&lt;Route&gt; </a:t>
            </a:r>
            <a:r>
              <a:rPr lang="en-US" sz="1600" dirty="0"/>
              <a:t>is just a component like &lt;div&gt;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61F2BF-44D5-4DC2-8B8F-622EA3537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555552"/>
            <a:ext cx="3679031" cy="2759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35545D-901E-44B8-968B-A7CF55333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6218" y="1555552"/>
            <a:ext cx="4849543" cy="275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277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 prop of &lt;Route&gt;					           </a:t>
            </a:r>
            <a:r>
              <a:rPr lang="en-US" dirty="0">
                <a:solidFill>
                  <a:schemeClr val="accent3"/>
                </a:solidFill>
              </a:rPr>
              <a:t>07.params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EB5A8E-4BBC-4020-87F4-443E1B151C9B}"/>
              </a:ext>
            </a:extLst>
          </p:cNvPr>
          <p:cNvSpPr/>
          <p:nvPr/>
        </p:nvSpPr>
        <p:spPr>
          <a:xfrm>
            <a:off x="360363" y="1606924"/>
            <a:ext cx="6168184" cy="301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7187" y="1099671"/>
            <a:ext cx="8429625" cy="339725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Prop</a:t>
            </a:r>
            <a:r>
              <a:rPr lang="en-US" sz="1600" b="1" dirty="0"/>
              <a:t> path: </a:t>
            </a:r>
            <a:r>
              <a:rPr lang="en-US" sz="1600" dirty="0"/>
              <a:t>string | string[]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endParaRPr lang="en-US" sz="1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4EC9B0"/>
                </a:solidFill>
                <a:latin typeface="Consolas" panose="020B0609020204030204" pitchFamily="49" charset="0"/>
              </a:rPr>
              <a:t>Route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path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CE9178"/>
                </a:solidFill>
                <a:latin typeface="Consolas" panose="020B0609020204030204" pitchFamily="49" charset="0"/>
              </a:rPr>
              <a:t>"/about/:tab/:section"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component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{</a:t>
            </a:r>
            <a:r>
              <a:rPr lang="en-US" sz="1600" dirty="0">
                <a:solidFill>
                  <a:srgbClr val="9CDCFE"/>
                </a:solidFill>
                <a:latin typeface="Consolas" panose="020B0609020204030204" pitchFamily="49" charset="0"/>
              </a:rPr>
              <a:t>Posts</a:t>
            </a:r>
            <a:r>
              <a:rPr lang="en-US" sz="16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808080"/>
                </a:solidFill>
                <a:latin typeface="Consolas" panose="020B0609020204030204" pitchFamily="49" charset="0"/>
              </a:rPr>
              <a:t>/&gt;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Routes without a path </a:t>
            </a:r>
            <a:r>
              <a:rPr lang="en-US" sz="1600" i="1" dirty="0"/>
              <a:t>always</a:t>
            </a:r>
            <a:r>
              <a:rPr lang="en-US" sz="1600" dirty="0"/>
              <a:t> match.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Valid string for path should correspond </a:t>
            </a:r>
            <a:r>
              <a:rPr lang="en-US" sz="1600" dirty="0">
                <a:hlinkClick r:id="rId2"/>
              </a:rPr>
              <a:t>https://github.com/pillarjs/path-to-regexp/tree/v1.7.0</a:t>
            </a: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48266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&lt;Redirect&gt;					                      </a:t>
            </a:r>
            <a:r>
              <a:rPr lang="en-US" dirty="0">
                <a:solidFill>
                  <a:schemeClr val="accent3"/>
                </a:solidFill>
              </a:rPr>
              <a:t>08.redirect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57187" y="1099671"/>
            <a:ext cx="8429625" cy="3397250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&lt;Redirect&gt; </a:t>
            </a:r>
            <a:r>
              <a:rPr lang="en-US" sz="1600" dirty="0"/>
              <a:t>component will navigate to a new location</a:t>
            </a:r>
            <a:endParaRPr lang="en-US" sz="1600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CEE2CD-0624-4A3C-872F-44423DB1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1690019"/>
            <a:ext cx="3530330" cy="2806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27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MVC. flux. Redux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173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Let’s start from the beginning… a little bit of history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MVC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FLUX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REDUX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5201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mvc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127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MVC: one 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DB20D6-3529-6A49-9C39-8D74AF7E8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3" y="1837658"/>
            <a:ext cx="83820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12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MVC: multiple views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7F18EE3-879A-F643-8673-0B784C548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434" y="885080"/>
            <a:ext cx="5584308" cy="37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5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 and client-side routing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4529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MVC: much more views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Изображение 29">
            <a:extLst>
              <a:ext uri="{FF2B5EF4-FFF2-40B4-BE49-F238E27FC236}">
                <a16:creationId xmlns:a16="http://schemas.microsoft.com/office/drawing/2014/main" id="{33688DE0-F0F7-9D48-93A6-79A08AC7A1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8"/>
          <a:stretch/>
        </p:blipFill>
        <p:spPr>
          <a:xfrm>
            <a:off x="2466364" y="758293"/>
            <a:ext cx="3864819" cy="3633119"/>
          </a:xfrm>
          <a:prstGeom prst="rect">
            <a:avLst/>
          </a:prstGeom>
        </p:spPr>
      </p:pic>
      <p:pic>
        <p:nvPicPr>
          <p:cNvPr id="7" name="Изображение 26">
            <a:extLst>
              <a:ext uri="{FF2B5EF4-FFF2-40B4-BE49-F238E27FC236}">
                <a16:creationId xmlns:a16="http://schemas.microsoft.com/office/drawing/2014/main" id="{E00EB503-B3AF-0D47-BFA4-2D56F56BA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598" y="3124153"/>
            <a:ext cx="2339790" cy="149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713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err="1"/>
              <a:t>flUX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619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With Flux: one 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774CD5A-DAB3-EF49-99EB-473D71DAA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1063479"/>
            <a:ext cx="8382000" cy="2247900"/>
          </a:xfrm>
          <a:prstGeom prst="rect">
            <a:avLst/>
          </a:prstGeom>
        </p:spPr>
      </p:pic>
      <p:pic>
        <p:nvPicPr>
          <p:cNvPr id="3074" name="Picture 2" descr="ÐÐ°ÑÑÐ¸Ð½ÐºÐ¸ Ð¿Ð¾ Ð·Ð°Ð¿ÑÐ¾ÑÑ jackie chan thinking ar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2637"/>
            <a:ext cx="2032874" cy="158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8719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Flux: multiple views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074" name="Picture 2" descr="ÐÐ°ÑÑÐ¸Ð½ÐºÐ¸ Ð¿Ð¾ Ð·Ð°Ð¿ÑÐ¾ÑÑ jackie chan thinking 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42637"/>
            <a:ext cx="2032874" cy="158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C5306A-16CB-C146-8F91-7B3AE9511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0142" y="849134"/>
            <a:ext cx="4206892" cy="365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64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REDUX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366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: one 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BA5B64-D784-4C4E-B464-E8E71BCA9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88" y="1182451"/>
            <a:ext cx="82550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57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: multiple views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103" y="852266"/>
            <a:ext cx="4506969" cy="3886824"/>
          </a:xfrm>
          <a:prstGeom prst="rect">
            <a:avLst/>
          </a:prstGeom>
        </p:spPr>
      </p:pic>
      <p:pic>
        <p:nvPicPr>
          <p:cNvPr id="4098" name="Picture 2" descr="ÐÐ°ÑÑÐ¸Ð½ÐºÐ¸ Ð¿Ð¾ Ð·Ð°Ð¿ÑÐ¾ÑÑ hmm emoj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646" y="2717563"/>
            <a:ext cx="1888595" cy="1888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591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React: props drilling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Рисунок 2">
            <a:extLst>
              <a:ext uri="{FF2B5EF4-FFF2-40B4-BE49-F238E27FC236}">
                <a16:creationId xmlns:a16="http://schemas.microsoft.com/office/drawing/2014/main" id="{682BC6FF-B444-4709-9813-E7F8476C7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4289" y="922901"/>
            <a:ext cx="4318597" cy="381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22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React with </a:t>
            </a:r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Рисунок 2">
            <a:extLst>
              <a:ext uri="{FF2B5EF4-FFF2-40B4-BE49-F238E27FC236}">
                <a16:creationId xmlns:a16="http://schemas.microsoft.com/office/drawing/2014/main" id="{E21CF793-5A70-42AA-945C-F3849A711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129" y="1030058"/>
            <a:ext cx="5604917" cy="352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321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 in details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60364" y="1587820"/>
            <a:ext cx="3986211" cy="339725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1800" dirty="0"/>
              <a:t>Store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Action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Reducer</a:t>
            </a:r>
          </a:p>
          <a:p>
            <a:pPr>
              <a:lnSpc>
                <a:spcPct val="150000"/>
              </a:lnSpc>
            </a:pPr>
            <a:r>
              <a:rPr lang="en-US" sz="1800" dirty="0"/>
              <a:t>View</a:t>
            </a:r>
          </a:p>
          <a:p>
            <a:pPr marL="0" indent="0">
              <a:lnSpc>
                <a:spcPct val="150000"/>
              </a:lnSpc>
              <a:buNone/>
            </a:pPr>
            <a:endParaRPr lang="en-US" sz="1800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727CB5-094D-B940-A7AF-F67F1ED379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6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331978"/>
            <a:ext cx="2260949" cy="215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8523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page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/>
              <a:t>A single-page application (SPA) </a:t>
            </a:r>
            <a:r>
              <a:rPr lang="en-US" sz="1600" dirty="0"/>
              <a:t>is</a:t>
            </a:r>
            <a:r>
              <a:rPr lang="en-US" sz="1600" b="1" dirty="0"/>
              <a:t> </a:t>
            </a:r>
            <a:r>
              <a:rPr lang="en-US" sz="1600" dirty="0"/>
              <a:t>a website that re-renders its content in response to navigation actions (e.g. clicking a link) without making a request to the server to fetch new HTML.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04617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: store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57188" y="760919"/>
            <a:ext cx="8429625" cy="3054350"/>
          </a:xfrm>
        </p:spPr>
        <p:txBody>
          <a:bodyPr/>
          <a:lstStyle/>
          <a:p>
            <a:pPr marL="0" indent="0">
              <a:lnSpc>
                <a:spcPct val="150000"/>
              </a:lnSpc>
              <a:spcAft>
                <a:spcPts val="1200"/>
              </a:spcAft>
              <a:buNone/>
            </a:pPr>
            <a:endParaRPr lang="en-US" sz="2000" dirty="0">
              <a:ea typeface="Trebuchet MS" charset="0"/>
              <a:cs typeface="Trebuchet MS" charset="0"/>
            </a:endParaRPr>
          </a:p>
          <a:p>
            <a:pPr marL="285750" indent="-285750">
              <a:lnSpc>
                <a:spcPct val="150000"/>
              </a:lnSpc>
            </a:pPr>
            <a:r>
              <a:rPr lang="en-US" sz="2000" dirty="0"/>
              <a:t>A store holds the whole state tree of your application.</a:t>
            </a:r>
          </a:p>
          <a:p>
            <a:pPr marL="285750" indent="-285750">
              <a:lnSpc>
                <a:spcPct val="150000"/>
              </a:lnSpc>
            </a:pPr>
            <a:r>
              <a:rPr lang="en-US" sz="2000" dirty="0"/>
              <a:t>The only way to change the state inside it is to dispatch an action on it</a:t>
            </a:r>
          </a:p>
          <a:p>
            <a:pPr marL="285750" indent="-285750">
              <a:lnSpc>
                <a:spcPct val="150000"/>
              </a:lnSpc>
            </a:pPr>
            <a:r>
              <a:rPr lang="en-US" sz="2000" dirty="0"/>
              <a:t>A store is not a class. It's just an object</a:t>
            </a:r>
          </a:p>
          <a:p>
            <a:pPr marL="285750" indent="-285750">
              <a:lnSpc>
                <a:spcPct val="150000"/>
              </a:lnSpc>
            </a:pPr>
            <a:r>
              <a:rPr lang="en-US" sz="2000" dirty="0"/>
              <a:t>To create a store, pass your root reducing function to </a:t>
            </a:r>
            <a:r>
              <a:rPr lang="en-US" sz="2000" dirty="0" err="1"/>
              <a:t>createStore</a:t>
            </a: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988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: store creation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1373570"/>
            <a:ext cx="738187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756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: action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Payloads of information that send data from your application to your store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They are the only source of information for the store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You send them to the store using </a:t>
            </a:r>
            <a:r>
              <a:rPr lang="en-US" sz="2000" dirty="0" err="1"/>
              <a:t>store.dispatch</a:t>
            </a:r>
            <a:r>
              <a:rPr lang="en-US" sz="2000" dirty="0"/>
              <a:t>()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5337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: action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1105103"/>
            <a:ext cx="5924550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596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: action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02" y="901246"/>
            <a:ext cx="6299571" cy="375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845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: action creator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dirty="0"/>
              <a:t>Action creators are exactly that—functions that create actions.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233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: action creator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856405"/>
            <a:ext cx="5462890" cy="364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170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: reducer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Specify how the application's state changes in response to actions sent to the store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Given the same arguments, it should calculate the next state and return it.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21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: reducer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6" name="Изображение 1">
            <a:extLst>
              <a:ext uri="{FF2B5EF4-FFF2-40B4-BE49-F238E27FC236}">
                <a16:creationId xmlns:a16="http://schemas.microsoft.com/office/drawing/2014/main" id="{2BA62422-93AD-9446-972D-2C183D506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88" y="1478345"/>
            <a:ext cx="8382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177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: reducer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842828"/>
            <a:ext cx="5515581" cy="386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39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page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/>
              <a:t>A single-page application (SPA) </a:t>
            </a:r>
            <a:r>
              <a:rPr lang="en-US" sz="1600" dirty="0"/>
              <a:t>is</a:t>
            </a:r>
            <a:r>
              <a:rPr lang="en-US" sz="1600" b="1" dirty="0"/>
              <a:t> </a:t>
            </a:r>
            <a:r>
              <a:rPr lang="en-US" sz="1600" dirty="0"/>
              <a:t>a website that re-renders its content in response to navigation actions (e.g. clicking a link) without making a request to the server to fetch new HTML.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Single-page applications can use state from: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Internal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645249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: splitting reducers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849798"/>
            <a:ext cx="4377312" cy="3657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282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: splitting reducers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6" name="Изображение 2">
            <a:extLst>
              <a:ext uri="{FF2B5EF4-FFF2-40B4-BE49-F238E27FC236}">
                <a16:creationId xmlns:a16="http://schemas.microsoft.com/office/drawing/2014/main" id="{8A856B99-1851-4346-BE55-0737CF02E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8" y="1554545"/>
            <a:ext cx="8839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148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: splitting reducers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878001"/>
            <a:ext cx="7157226" cy="370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236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: splitting reducers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909856"/>
            <a:ext cx="7701469" cy="354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57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: splitting reducers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881467"/>
            <a:ext cx="68580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06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: three principles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/>
              <a:t>Single source of truth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State is read-only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Changes are made with pure functions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36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: single source of truth principle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57188" y="880241"/>
            <a:ext cx="8429625" cy="305435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The state of your whole application is stored in an object tree within a single store.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6148" name="Picture 4" descr="ÐÐ°ÑÑÐ¸Ð½ÐºÐ¸ Ð¿Ð¾ Ð·Ð°Ð¿ÑÐ¾ÑÑ redux store tre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18" y="1327795"/>
            <a:ext cx="8373995" cy="357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3110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: state is read-only principle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60364" y="1286215"/>
            <a:ext cx="4253723" cy="3054350"/>
          </a:xfrm>
        </p:spPr>
        <p:txBody>
          <a:bodyPr/>
          <a:lstStyle/>
          <a:p>
            <a:r>
              <a:rPr lang="en-US" sz="2000" dirty="0"/>
              <a:t>The only way to change the state is to emit an action, an object describing what happened.</a:t>
            </a:r>
          </a:p>
          <a:p>
            <a:endParaRPr lang="en-US" sz="2000" dirty="0"/>
          </a:p>
          <a:p>
            <a:r>
              <a:rPr lang="en-US" sz="2000" dirty="0"/>
              <a:t>This ensures that neither the views nor the network callbacks will ever write directly to the state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9218" name="Picture 2" descr="ÐÐ°ÑÑÐ¸Ð½ÐºÐ¸ Ð¿Ð¾ Ð·Ð°Ð¿ÑÐ¾ÑÑ read only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4767" y="1286215"/>
            <a:ext cx="2928026" cy="29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71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Pure functions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60364" y="1286215"/>
            <a:ext cx="4253723" cy="3054350"/>
          </a:xfrm>
        </p:spPr>
        <p:txBody>
          <a:bodyPr/>
          <a:lstStyle/>
          <a:p>
            <a:r>
              <a:rPr lang="en-US" sz="2000" dirty="0"/>
              <a:t>Its return value is the same for the same arguments</a:t>
            </a:r>
          </a:p>
          <a:p>
            <a:endParaRPr lang="en-US" sz="2000" dirty="0"/>
          </a:p>
          <a:p>
            <a:r>
              <a:rPr lang="en-US" sz="2000" dirty="0"/>
              <a:t>Its evaluation has no side effects (no mutation of local static variables, non-local variables, mutable reference arguments or I/O streams).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3246099"/>
            <a:ext cx="49720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9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: changes are made with pure functions principle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To specify how the state tree is transformed by actions, you write pure reducers.</a:t>
            </a:r>
          </a:p>
          <a:p>
            <a:endParaRPr lang="en-US" sz="2000" dirty="0"/>
          </a:p>
          <a:p>
            <a:r>
              <a:rPr lang="en-US" sz="2000" dirty="0"/>
              <a:t>Remember to return new state objects, instead of mutating the previous state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07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page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/>
              <a:t>A single-page application (SPA) </a:t>
            </a:r>
            <a:r>
              <a:rPr lang="en-US" sz="1600" dirty="0"/>
              <a:t>is</a:t>
            </a:r>
            <a:r>
              <a:rPr lang="en-US" sz="1600" b="1" dirty="0"/>
              <a:t> </a:t>
            </a:r>
            <a:r>
              <a:rPr lang="en-US" sz="1600" dirty="0"/>
              <a:t>a website that re-renders its content in response to navigation actions (e.g. clicking a link) without making a request to the server to fetch new HTML.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Single-page applications can use state from: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Internal state. </a:t>
            </a:r>
          </a:p>
          <a:p>
            <a:pPr marL="457200" lvl="1" indent="0">
              <a:buNone/>
            </a:pPr>
            <a:endParaRPr lang="en-US" sz="1600" dirty="0"/>
          </a:p>
          <a:p>
            <a:pPr marL="0" lv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BUT! </a:t>
            </a:r>
            <a:r>
              <a:rPr lang="en-US" sz="1600" dirty="0"/>
              <a:t>Internal state SPAs are limited because there is only one “entry”. </a:t>
            </a:r>
          </a:p>
          <a:p>
            <a:pPr marL="0" lvl="0" indent="0">
              <a:buNone/>
            </a:pPr>
            <a:r>
              <a:rPr lang="en-US" sz="1600" dirty="0"/>
              <a:t>A single entry means that you always start at the root when you enter the application. </a:t>
            </a:r>
          </a:p>
          <a:p>
            <a:pPr marL="0" lvl="0" indent="0">
              <a:buNone/>
            </a:pPr>
            <a:r>
              <a:rPr lang="en-US" sz="1600" dirty="0"/>
              <a:t>When you navigate within an internal-state app, </a:t>
            </a:r>
            <a:r>
              <a:rPr lang="en-US" sz="1600" b="1" u="sng" dirty="0"/>
              <a:t>there is no external representation</a:t>
            </a:r>
            <a:r>
              <a:rPr lang="en-US" sz="1600" dirty="0"/>
              <a:t>. </a:t>
            </a:r>
          </a:p>
          <a:p>
            <a:pPr marL="0" lvl="0" indent="0">
              <a:buNone/>
            </a:pPr>
            <a:r>
              <a:rPr lang="en-US" sz="1600" dirty="0"/>
              <a:t>If you want to share some content, the other person loading the app will start at the root, so you’ll have to explain how to get to desired content.</a:t>
            </a:r>
            <a:endParaRPr lang="en-US" sz="1600" dirty="0">
              <a:solidFill>
                <a:srgbClr val="222222"/>
              </a:solidFill>
            </a:endParaRPr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091781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React-</a:t>
            </a:r>
            <a:r>
              <a:rPr lang="en-US" sz="3600" dirty="0" err="1"/>
              <a:t>redux</a:t>
            </a:r>
            <a:endParaRPr lang="en-US" sz="36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2629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react-</a:t>
            </a:r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357188" y="1422400"/>
            <a:ext cx="4808199" cy="3054350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 dirty="0"/>
              <a:t>React </a:t>
            </a:r>
            <a:r>
              <a:rPr lang="en-US" sz="2000" dirty="0" err="1"/>
              <a:t>Redux</a:t>
            </a:r>
            <a:r>
              <a:rPr lang="en-US" sz="2000" dirty="0"/>
              <a:t> is the official React binding for </a:t>
            </a:r>
            <a:r>
              <a:rPr lang="en-US" sz="2000" dirty="0" err="1"/>
              <a:t>Redux</a:t>
            </a:r>
            <a:r>
              <a:rPr lang="en-US" sz="2000" dirty="0"/>
              <a:t>. It lets your React components read data from a </a:t>
            </a:r>
            <a:r>
              <a:rPr lang="en-US" sz="2000" dirty="0" err="1"/>
              <a:t>Redux</a:t>
            </a:r>
            <a:r>
              <a:rPr lang="en-US" sz="2000" dirty="0"/>
              <a:t> store, and dispatch actions to the store to update data.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049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react-</a:t>
            </a:r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 API: connect props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984280"/>
            <a:ext cx="5292860" cy="370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480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react-</a:t>
            </a:r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 API: connect actions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799312"/>
            <a:ext cx="6468894" cy="391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547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react-</a:t>
            </a:r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 API: Provider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814769"/>
            <a:ext cx="5469174" cy="3727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672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</a:t>
            </a:r>
            <a:r>
              <a:rPr lang="en-US" sz="2400" b="1" dirty="0">
                <a:solidFill>
                  <a:schemeClr val="accent2"/>
                </a:solidFill>
              </a:rPr>
              <a:t>: asynchronous actions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2000" dirty="0" err="1"/>
              <a:t>Redux-thunk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 err="1"/>
              <a:t>Redux</a:t>
            </a:r>
            <a:r>
              <a:rPr lang="en-US" sz="2000" dirty="0"/>
              <a:t>-saga</a:t>
            </a:r>
          </a:p>
          <a:p>
            <a:pPr>
              <a:lnSpc>
                <a:spcPct val="150000"/>
              </a:lnSpc>
            </a:pPr>
            <a:r>
              <a:rPr lang="en-US" sz="2000" dirty="0" err="1"/>
              <a:t>Redux</a:t>
            </a:r>
            <a:r>
              <a:rPr lang="en-US" sz="2000" dirty="0"/>
              <a:t>-observable</a:t>
            </a:r>
          </a:p>
          <a:p>
            <a:endParaRPr lang="en-US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7164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Redux-thunk</a:t>
            </a:r>
            <a:r>
              <a:rPr lang="en-US" sz="2400" b="1" dirty="0">
                <a:solidFill>
                  <a:schemeClr val="accent2"/>
                </a:solidFill>
              </a:rPr>
              <a:t>: simple solution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1057302"/>
            <a:ext cx="6187500" cy="3472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161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Redux-thunk</a:t>
            </a:r>
            <a:r>
              <a:rPr lang="en-US" sz="2400" b="1" dirty="0">
                <a:solidFill>
                  <a:schemeClr val="accent2"/>
                </a:solidFill>
              </a:rPr>
              <a:t>: installation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920042"/>
            <a:ext cx="6870835" cy="351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767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 err="1">
                <a:solidFill>
                  <a:schemeClr val="accent2"/>
                </a:solidFill>
              </a:rPr>
              <a:t>Redux-thunk</a:t>
            </a:r>
            <a:r>
              <a:rPr lang="en-US" sz="2400" b="1" dirty="0">
                <a:solidFill>
                  <a:schemeClr val="accent2"/>
                </a:solidFill>
              </a:rPr>
              <a:t>: source code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54" y="1021404"/>
            <a:ext cx="8934539" cy="307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68371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advanced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370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page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/>
              <a:t>A single-page application (SPA) </a:t>
            </a:r>
            <a:r>
              <a:rPr lang="en-US" sz="1600" dirty="0"/>
              <a:t>is</a:t>
            </a:r>
            <a:r>
              <a:rPr lang="en-US" sz="1600" b="1" dirty="0"/>
              <a:t> </a:t>
            </a:r>
            <a:r>
              <a:rPr lang="en-US" sz="1600" dirty="0"/>
              <a:t>a website that re-renders its content in response to navigation actions (e.g. clicking a link) without making a request to the server to fetch new HTML.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Single-page applications can use state from: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Internal state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2A4BA-F6A3-4854-A920-033C69777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614" y="2571750"/>
            <a:ext cx="5340771" cy="207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309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Conventions: presentational and container components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6" name="Рисунок 2">
            <a:extLst>
              <a:ext uri="{FF2B5EF4-FFF2-40B4-BE49-F238E27FC236}">
                <a16:creationId xmlns:a16="http://schemas.microsoft.com/office/drawing/2014/main" id="{A1A15C56-6A53-48F5-A762-71344B34D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540" y="749030"/>
            <a:ext cx="7572096" cy="3695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0407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Conventions: flux standard action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dirty="0"/>
              <a:t>Set of rules for defining the flux action object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8937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Conventions: flux standard action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3" y="904140"/>
            <a:ext cx="8477250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162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Conventions: flux standard action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4" y="1043632"/>
            <a:ext cx="7814054" cy="341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852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Reducing boilerplate: the problem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832080"/>
            <a:ext cx="4397304" cy="383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0364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Reducing boilerplate: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766" y="52474"/>
            <a:ext cx="3507835" cy="6540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64" y="784853"/>
            <a:ext cx="7350027" cy="18936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181" y="2678495"/>
            <a:ext cx="7260210" cy="205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6087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Reducing boilerplate: reducers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41" y="835408"/>
            <a:ext cx="8640444" cy="341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732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Reducing boilerplate: reducers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931545"/>
            <a:ext cx="802005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140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Computing derived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887406"/>
            <a:ext cx="5386521" cy="378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530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Computing derived data optimization: reselect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848965"/>
            <a:ext cx="8623081" cy="359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24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page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/>
              <a:t>A single-page application (SPA) </a:t>
            </a:r>
            <a:r>
              <a:rPr lang="en-US" sz="1600" dirty="0"/>
              <a:t>is</a:t>
            </a:r>
            <a:r>
              <a:rPr lang="en-US" sz="1600" b="1" dirty="0"/>
              <a:t> </a:t>
            </a:r>
            <a:r>
              <a:rPr lang="en-US" sz="1600" dirty="0"/>
              <a:t>a website that re-renders its content in response to navigation actions (e.g. clicking a link) without making a request to the server to fetch new HTML.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Single-page applications can use state from: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Internal state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External state (location-based)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marL="0" lvl="0" indent="0">
              <a:buNone/>
            </a:pPr>
            <a:r>
              <a:rPr lang="en-US" sz="1600" dirty="0">
                <a:solidFill>
                  <a:srgbClr val="222222"/>
                </a:solidFill>
              </a:rPr>
              <a:t>With location-based SPAs, you can share a link and be confident that anyone opening that link will see the same thing as you because </a:t>
            </a:r>
            <a:r>
              <a:rPr lang="en-US" sz="1600" b="1" u="sng" dirty="0">
                <a:solidFill>
                  <a:srgbClr val="222222"/>
                </a:solidFill>
              </a:rPr>
              <a:t>the location is always updating as you navigate.</a:t>
            </a:r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659960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accent2"/>
                </a:solidFill>
              </a:rPr>
              <a:t>Computing derived data optimization: reselect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95E08B-236F-5B4F-801C-4C75369E0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707DD9-E92B-45E8-BE0A-E6B2EDF345EB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4" y="986790"/>
            <a:ext cx="65817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992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Q&amp;A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203D6-46B2-544A-AEDD-86624A2E7D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770813" y="4826000"/>
            <a:ext cx="1373187" cy="317500"/>
          </a:xfrm>
          <a:prstGeom prst="rect">
            <a:avLst/>
          </a:prstGeom>
        </p:spPr>
        <p:txBody>
          <a:bodyPr/>
          <a:lstStyle/>
          <a:p>
            <a:fld id="{3A707DD9-E92B-45E8-BE0A-E6B2EDF345EB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7395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773324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page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1" dirty="0"/>
              <a:t>A single-page application (SPA) </a:t>
            </a:r>
            <a:r>
              <a:rPr lang="en-US" sz="1600" dirty="0"/>
              <a:t>is</a:t>
            </a:r>
            <a:r>
              <a:rPr lang="en-US" sz="1600" b="1" dirty="0"/>
              <a:t> </a:t>
            </a:r>
            <a:r>
              <a:rPr lang="en-US" sz="1600" dirty="0"/>
              <a:t>a website that re-renders its content in response to navigation actions (e.g. clicking a link) without making a request to the server to fetch new HTML.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Single-page applications can use state from: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Internal state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External state (location-based)</a:t>
            </a:r>
          </a:p>
          <a:p>
            <a:pPr marL="457200" lvl="1" indent="0"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550BAA-4A93-7C4F-9F93-F6DAD9B885B8}"/>
              </a:ext>
            </a:extLst>
          </p:cNvPr>
          <p:cNvSpPr txBox="1"/>
          <p:nvPr/>
        </p:nvSpPr>
        <p:spPr>
          <a:xfrm>
            <a:off x="943583" y="4877348"/>
            <a:ext cx="242218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dirty="0">
                <a:solidFill>
                  <a:schemeClr val="bg1"/>
                </a:solidFill>
                <a:latin typeface="+mj-lt"/>
              </a:rPr>
              <a:t>CONFIDENTIAL  |  </a:t>
            </a:r>
            <a:r>
              <a:rPr lang="en-US" sz="700" b="0" i="0" u="none" strike="noStrike" kern="12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© 2019 EPAM Systems, Inc.</a:t>
            </a:r>
            <a:endParaRPr lang="en-US" sz="700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CC5CB0-39C2-4C89-9198-52EDDC78B5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846" y="2790265"/>
            <a:ext cx="5036307" cy="194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52255"/>
      </p:ext>
    </p:extLst>
  </p:cSld>
  <p:clrMapOvr>
    <a:masterClrMapping/>
  </p:clrMapOvr>
</p:sld>
</file>

<file path=ppt/theme/theme1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2.xml><?xml version="1.0" encoding="utf-8"?>
<a:theme xmlns:a="http://schemas.openxmlformats.org/drawingml/2006/main" name="Breakers">
  <a:themeElements>
    <a:clrScheme name="Custom 8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67367244-F583-44E6-8F01-4BEACD686630}"/>
    </a:ext>
  </a:extLst>
</a:theme>
</file>

<file path=ppt/theme/theme3.xml><?xml version="1.0" encoding="utf-8"?>
<a:theme xmlns:a="http://schemas.openxmlformats.org/drawingml/2006/main" name="General">
  <a:themeElements>
    <a:clrScheme name="Custom 7">
      <a:dk1>
        <a:srgbClr val="222222"/>
      </a:dk1>
      <a:lt1>
        <a:srgbClr val="FFFFFF"/>
      </a:lt1>
      <a:dk2>
        <a:srgbClr val="464547"/>
      </a:dk2>
      <a:lt2>
        <a:srgbClr val="CCCCCC"/>
      </a:lt2>
      <a:accent1>
        <a:srgbClr val="222222"/>
      </a:accent1>
      <a:accent2>
        <a:srgbClr val="76CDD8"/>
      </a:accent2>
      <a:accent3>
        <a:srgbClr val="008ACF"/>
      </a:accent3>
      <a:accent4>
        <a:srgbClr val="CEDB56"/>
      </a:accent4>
      <a:accent5>
        <a:srgbClr val="39C2D7"/>
      </a:accent5>
      <a:accent6>
        <a:srgbClr val="D35D47"/>
      </a:accent6>
      <a:hlink>
        <a:srgbClr val="76CDD8"/>
      </a:hlink>
      <a:folHlink>
        <a:srgbClr val="76CDD8"/>
      </a:folHlink>
    </a:clrScheme>
    <a:fontScheme name="EPAM September 2017 - PPT">
      <a:majorFont>
        <a:latin typeface="Calibri Light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PAM PPTX Template" id="{07F0FB55-CFFA-47CA-99A0-A77E3213ACA6}" vid="{5C4EAAF8-284D-4A65-B20F-C47DE8AC265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296CD7CAE27CA4D8843BCCE4200B92A" ma:contentTypeVersion="3" ma:contentTypeDescription="Create a new document." ma:contentTypeScope="" ma:versionID="d9905000fdd3099461d8bc2faace6ff5">
  <xsd:schema xmlns:xsd="http://www.w3.org/2001/XMLSchema" xmlns:xs="http://www.w3.org/2001/XMLSchema" xmlns:p="http://schemas.microsoft.com/office/2006/metadata/properties" xmlns:ns2="8f17bd39-e2a2-416d-8579-9c5cbdeee658" xmlns:ns3="f1b06930-67a3-447f-a1b2-996a19b689e2" targetNamespace="http://schemas.microsoft.com/office/2006/metadata/properties" ma:root="true" ma:fieldsID="42adcc6ef1e14d853d2f62acafbbbb73" ns2:_="" ns3:_="">
    <xsd:import namespace="8f17bd39-e2a2-416d-8579-9c5cbdeee658"/>
    <xsd:import namespace="f1b06930-67a3-447f-a1b2-996a19b689e2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  <xsd:element ref="ns2:a53f1a9accc64fb8bee1c0a1a93d357e" minOccurs="0"/>
                <xsd:element ref="ns2:TaxCatchAll" minOccurs="0"/>
                <xsd:element ref="ns2:TaxCatchAllLabel" minOccurs="0"/>
                <xsd:element ref="ns2:fldTrainingEventId"/>
                <xsd:element ref="ns2:h0cdf1c629f14a8ba12ca7309df7db45" minOccurs="0"/>
                <xsd:element ref="ns2:fldTrainingEventName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f17bd39-e2a2-416d-8579-9c5cbdeee658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a53f1a9accc64fb8bee1c0a1a93d357e" ma:index="11" ma:taxonomy="true" ma:internalName="a53f1a9accc64fb8bee1c0a1a93d357e" ma:taxonomyFieldName="fldCategoriesOfEvent" ma:displayName="Category(s) of the training" ma:fieldId="{a53f1a9a-ccc6-4fb8-bee1-c0a1a93d357e}" ma:taxonomyMulti="true" ma:sspId="debda6a7-6b37-4000-ac6c-4fd0a963898e" ma:termSetId="8feda6fe-911b-4fdc-a141-93b681f1b32a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TaxCatchAll" ma:index="12" nillable="true" ma:displayName="Taxonomy Catch All Column" ma:description="" ma:hidden="true" ma:list="{d906786b-d8b0-472e-acd2-868b18cc578f}" ma:internalName="TaxCatchAll" ma:showField="CatchAllData" ma:web="8f17bd39-e2a2-416d-8579-9c5cbdeee6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3" nillable="true" ma:displayName="Taxonomy Catch All Column1" ma:description="" ma:hidden="true" ma:list="{d906786b-d8b0-472e-acd2-868b18cc578f}" ma:internalName="TaxCatchAllLabel" ma:readOnly="true" ma:showField="CatchAllDataLabel" ma:web="8f17bd39-e2a2-416d-8579-9c5cbdeee65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fldTrainingEventId" ma:index="15" ma:displayName="Event Id" ma:decimals="0" ma:description="" ma:indexed="true" ma:internalName="fldTrainingEventId">
      <xsd:simpleType>
        <xsd:restriction base="dms:Number"/>
      </xsd:simpleType>
    </xsd:element>
    <xsd:element name="h0cdf1c629f14a8ba12ca7309df7db45" ma:index="16" ma:taxonomy="true" ma:internalName="h0cdf1c629f14a8ba12ca7309df7db45" ma:taxonomyFieldName="fldLanguagesOfEvent" ma:displayName="Language(s) of the training" ma:fieldId="{10cdf1c6-29f1-4a8b-a12c-a7309df7db45}" ma:taxonomyMulti="true" ma:sspId="debda6a7-6b37-4000-ac6c-4fd0a963898e" ma:termSetId="2835a39d-718b-4c4f-82f8-aaaecba84c7b" ma:anchorId="00000000-0000-0000-0000-000000000000" ma:open="true" ma:isKeyword="false">
      <xsd:complexType>
        <xsd:sequence>
          <xsd:element ref="pc:Terms" minOccurs="0" maxOccurs="1"/>
        </xsd:sequence>
      </xsd:complexType>
    </xsd:element>
    <xsd:element name="fldTrainingEventName" ma:index="18" ma:displayName="Event Name" ma:description="" ma:internalName="fldTrainingEventNam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b06930-67a3-447f-a1b2-996a19b689e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53f1a9accc64fb8bee1c0a1a93d357e xmlns="8f17bd39-e2a2-416d-8579-9c5cbdeee6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Front - End Development</TermName>
          <TermId xmlns="http://schemas.microsoft.com/office/infopath/2007/PartnerControls">4712f462-3d40-4da7-892a-dbf356bc8322</TermId>
        </TermInfo>
      </Terms>
    </a53f1a9accc64fb8bee1c0a1a93d357e>
    <fldTrainingEventName xmlns="8f17bd39-e2a2-416d-8579-9c5cbdeee658">FCMP4.6: ReactJS</fldTrainingEventName>
    <TaxCatchAll xmlns="8f17bd39-e2a2-416d-8579-9c5cbdeee658">
      <Value>7</Value>
      <Value>21</Value>
    </TaxCatchAll>
    <fldTrainingEventId xmlns="8f17bd39-e2a2-416d-8579-9c5cbdeee658">42070</fldTrainingEventId>
    <h0cdf1c629f14a8ba12ca7309df7db45 xmlns="8f17bd39-e2a2-416d-8579-9c5cbdeee658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ENG</TermName>
          <TermId xmlns="http://schemas.microsoft.com/office/infopath/2007/PartnerControls">da095e14-b5d3-4c64-bd53-2e71ac03c15d</TermId>
        </TermInfo>
      </Terms>
    </h0cdf1c629f14a8ba12ca7309df7db45>
    <_dlc_DocId xmlns="8f17bd39-e2a2-416d-8579-9c5cbdeee658">DOCID-463234936-348</_dlc_DocId>
    <_dlc_DocIdUrl xmlns="8f17bd39-e2a2-416d-8579-9c5cbdeee658">
      <Url>https://epam.sharepoint.com/sites/CDP/front-enddevelopment/_layouts/15/DocIdRedir.aspx?ID=DOCID-463234936-348</Url>
      <Description>DOCID-463234936-348</Description>
    </_dlc_DocIdUrl>
  </documentManagement>
</p:properties>
</file>

<file path=customXml/itemProps1.xml><?xml version="1.0" encoding="utf-8"?>
<ds:datastoreItem xmlns:ds="http://schemas.openxmlformats.org/officeDocument/2006/customXml" ds:itemID="{878E4E7C-4591-4F58-90CA-7F58105F2C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f17bd39-e2a2-416d-8579-9c5cbdeee658"/>
    <ds:schemaRef ds:uri="f1b06930-67a3-447f-a1b2-996a19b689e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B4109B-EFEA-4012-A060-F976F5C84E3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F5094C-8CE8-43C5-A0FD-9C43C175DE1B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00ADEA35-8AC3-4F53-93E3-FEAF213311A6}">
  <ds:schemaRefs>
    <ds:schemaRef ds:uri="http://purl.org/dc/elements/1.1/"/>
    <ds:schemaRef ds:uri="http://schemas.microsoft.com/office/2006/documentManagement/type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purl.org/dc/dcmitype/"/>
    <ds:schemaRef ds:uri="f1b06930-67a3-447f-a1b2-996a19b689e2"/>
    <ds:schemaRef ds:uri="8f17bd39-e2a2-416d-8579-9c5cbdeee658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Covers</Template>
  <TotalTime>741</TotalTime>
  <Words>1674</Words>
  <Application>Microsoft Office PowerPoint</Application>
  <PresentationFormat>On-screen Show (16:9)</PresentationFormat>
  <Paragraphs>354</Paragraphs>
  <Slides>82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82</vt:i4>
      </vt:variant>
    </vt:vector>
  </HeadingPairs>
  <TitlesOfParts>
    <vt:vector size="85" baseType="lpstr">
      <vt:lpstr>General</vt:lpstr>
      <vt:lpstr>Breakers</vt:lpstr>
      <vt:lpstr>General</vt:lpstr>
      <vt:lpstr>React.js Part 2: Router and Redux</vt:lpstr>
      <vt:lpstr>Agenda</vt:lpstr>
      <vt:lpstr>SPA and client-side routing</vt:lpstr>
      <vt:lpstr>Single page application</vt:lpstr>
      <vt:lpstr>Single page application</vt:lpstr>
      <vt:lpstr>Single page application</vt:lpstr>
      <vt:lpstr>Single page application</vt:lpstr>
      <vt:lpstr>Single page application</vt:lpstr>
      <vt:lpstr>Single page application</vt:lpstr>
      <vt:lpstr>URL</vt:lpstr>
      <vt:lpstr>Change URL without page reloading</vt:lpstr>
      <vt:lpstr>Change URL without page reloading</vt:lpstr>
      <vt:lpstr>React Router v.4</vt:lpstr>
      <vt:lpstr>React Router library</vt:lpstr>
      <vt:lpstr>Basic components</vt:lpstr>
      <vt:lpstr>Basic components</vt:lpstr>
      <vt:lpstr>&lt;HashRouter&gt; example      01.hashRouter</vt:lpstr>
      <vt:lpstr>&lt;BrowserRouter&gt; example    02.browserRouter </vt:lpstr>
      <vt:lpstr>404 page      03.not_found </vt:lpstr>
      <vt:lpstr>Styling active routes      04.link_styling </vt:lpstr>
      <vt:lpstr>Home link      05.home_link </vt:lpstr>
      <vt:lpstr>Nested routes      06.nested_routes </vt:lpstr>
      <vt:lpstr>Path prop of &lt;Route&gt;                07.params</vt:lpstr>
      <vt:lpstr>&lt;Redirect&gt;                           08.redirect</vt:lpstr>
      <vt:lpstr>MVC. flux. Redux</vt:lpstr>
      <vt:lpstr>Let’s start from the beginning… a little bit of history</vt:lpstr>
      <vt:lpstr>mvc</vt:lpstr>
      <vt:lpstr>MVC: one view</vt:lpstr>
      <vt:lpstr>MVC: multiple views</vt:lpstr>
      <vt:lpstr>MVC: much more views</vt:lpstr>
      <vt:lpstr>flUX</vt:lpstr>
      <vt:lpstr>With Flux: one view</vt:lpstr>
      <vt:lpstr>Flux: multiple views</vt:lpstr>
      <vt:lpstr>REDUX</vt:lpstr>
      <vt:lpstr>Redux: one view</vt:lpstr>
      <vt:lpstr>Redux: multiple views</vt:lpstr>
      <vt:lpstr>React: props drilling</vt:lpstr>
      <vt:lpstr>React with Redux</vt:lpstr>
      <vt:lpstr>Redux in details</vt:lpstr>
      <vt:lpstr>Redux: store</vt:lpstr>
      <vt:lpstr>Redux: store creation</vt:lpstr>
      <vt:lpstr>Redux: action</vt:lpstr>
      <vt:lpstr>Redux: action example</vt:lpstr>
      <vt:lpstr>Redux: action example</vt:lpstr>
      <vt:lpstr>Redux: action creator</vt:lpstr>
      <vt:lpstr>Redux: action creator example</vt:lpstr>
      <vt:lpstr>Redux: reducer</vt:lpstr>
      <vt:lpstr>Redux: reducer</vt:lpstr>
      <vt:lpstr>Redux: reducer example</vt:lpstr>
      <vt:lpstr>Redux: splitting reducers</vt:lpstr>
      <vt:lpstr>Redux: splitting reducers</vt:lpstr>
      <vt:lpstr>Redux: splitting reducers</vt:lpstr>
      <vt:lpstr>Redux: splitting reducers</vt:lpstr>
      <vt:lpstr>Redux: splitting reducers</vt:lpstr>
      <vt:lpstr>Redux: three principles</vt:lpstr>
      <vt:lpstr>Redux: single source of truth principle</vt:lpstr>
      <vt:lpstr>Redux: state is read-only principle</vt:lpstr>
      <vt:lpstr>Pure functions</vt:lpstr>
      <vt:lpstr>Redux: changes are made with pure functions principle</vt:lpstr>
      <vt:lpstr>React-redux</vt:lpstr>
      <vt:lpstr>react-redux</vt:lpstr>
      <vt:lpstr>react-redux API: connect props</vt:lpstr>
      <vt:lpstr>react-redux API: connect actions</vt:lpstr>
      <vt:lpstr>react-redux API: Provider</vt:lpstr>
      <vt:lpstr>Redux: asynchronous actions</vt:lpstr>
      <vt:lpstr>Redux-thunk: simple solution</vt:lpstr>
      <vt:lpstr>Redux-thunk: installation</vt:lpstr>
      <vt:lpstr>Redux-thunk: source code</vt:lpstr>
      <vt:lpstr>advanced</vt:lpstr>
      <vt:lpstr>Conventions: presentational and container components</vt:lpstr>
      <vt:lpstr>Conventions: flux standard action</vt:lpstr>
      <vt:lpstr>Conventions: flux standard action</vt:lpstr>
      <vt:lpstr>Conventions: flux standard action example</vt:lpstr>
      <vt:lpstr>Reducing boilerplate: the problem</vt:lpstr>
      <vt:lpstr>Reducing boilerplate:</vt:lpstr>
      <vt:lpstr>Reducing boilerplate: reducers</vt:lpstr>
      <vt:lpstr>Reducing boilerplate: reducers</vt:lpstr>
      <vt:lpstr>Computing derived data</vt:lpstr>
      <vt:lpstr>Computing derived data optimization: reselect</vt:lpstr>
      <vt:lpstr>Computing derived data optimization: reselect</vt:lpstr>
      <vt:lpstr>Q&amp;A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</dc:title>
  <dc:creator>Jennifer Markowitz</dc:creator>
  <cp:lastModifiedBy>Dzmitry Belaichuk</cp:lastModifiedBy>
  <cp:revision>66</cp:revision>
  <dcterms:created xsi:type="dcterms:W3CDTF">2018-01-26T19:23:30Z</dcterms:created>
  <dcterms:modified xsi:type="dcterms:W3CDTF">2022-05-15T16:41:31Z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0x0101004296CD7CAE27CA4D8843BCCE4200B92A</vt:lpwstr>
  </property>
  <property fmtid="{D5CDD505-2E9C-101B-9397-08002B2CF9AE}" pid="3" name="fldLanguagesOfEvent">
    <vt:lpwstr>7;#ENG|da095e14-b5d3-4c64-bd53-2e71ac03c15d</vt:lpwstr>
  </property>
  <property fmtid="{D5CDD505-2E9C-101B-9397-08002B2CF9AE}" pid="4" name="fldCategoriesOfEvent">
    <vt:lpwstr>21;#Front - End Development|4712f462-3d40-4da7-892a-dbf356bc8322</vt:lpwstr>
  </property>
  <property fmtid="{D5CDD505-2E9C-101B-9397-08002B2CF9AE}" pid="5" name="_dlc_DocIdItemGuid">
    <vt:lpwstr>21288fa2-ffbc-4b8d-abe1-ec3d29f9e4b2</vt:lpwstr>
  </property>
</Properties>
</file>